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77" r:id="rId5"/>
    <p:sldId id="267" r:id="rId6"/>
    <p:sldId id="268" r:id="rId7"/>
    <p:sldId id="274" r:id="rId8"/>
    <p:sldId id="290" r:id="rId9"/>
    <p:sldId id="289" r:id="rId10"/>
    <p:sldId id="282" r:id="rId11"/>
    <p:sldId id="281" r:id="rId12"/>
    <p:sldId id="295" r:id="rId13"/>
    <p:sldId id="296" r:id="rId14"/>
    <p:sldId id="299" r:id="rId15"/>
    <p:sldId id="286" r:id="rId16"/>
    <p:sldId id="300" r:id="rId17"/>
    <p:sldId id="302" r:id="rId18"/>
    <p:sldId id="287" r:id="rId19"/>
    <p:sldId id="298" r:id="rId20"/>
    <p:sldId id="297" r:id="rId21"/>
    <p:sldId id="293" r:id="rId22"/>
    <p:sldId id="294" r:id="rId23"/>
    <p:sldId id="284" r:id="rId24"/>
    <p:sldId id="292" r:id="rId25"/>
    <p:sldId id="285" r:id="rId26"/>
    <p:sldId id="291" r:id="rId27"/>
    <p:sldId id="283" r:id="rId28"/>
    <p:sldId id="303" r:id="rId29"/>
    <p:sldId id="270" r:id="rId30"/>
    <p:sldId id="271" r:id="rId31"/>
    <p:sldId id="280" r:id="rId32"/>
    <p:sldId id="27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E7BFE8"/>
    <a:srgbClr val="CE88CB"/>
    <a:srgbClr val="B99DB7"/>
    <a:srgbClr val="732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66792" autoAdjust="0"/>
  </p:normalViewPr>
  <p:slideViewPr>
    <p:cSldViewPr snapToGrid="0">
      <p:cViewPr varScale="1">
        <p:scale>
          <a:sx n="57" d="100"/>
          <a:sy n="57" d="100"/>
        </p:scale>
        <p:origin x="163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2/15/2020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094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94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30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132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you bot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711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15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796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592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building&#10;&#10;Description automatically generated" hidden="1">
            <a:extLst>
              <a:ext uri="{FF2B5EF4-FFF2-40B4-BE49-F238E27FC236}">
                <a16:creationId xmlns:a16="http://schemas.microsoft.com/office/drawing/2014/main" id="{F37540D8-E678-45CA-921D-B3A8344E2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06EEDE7-E2AE-4320-9EEF-CD4FCA16EB3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6365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3C95FA0E-DA9D-49C8-A7D0-F5992555F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0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E28663E-807B-4A31-96DA-CF7E37F0A850}"/>
              </a:ext>
            </a:extLst>
          </p:cNvPr>
          <p:cNvSpPr/>
          <p:nvPr userDrawn="1"/>
        </p:nvSpPr>
        <p:spPr>
          <a:xfrm>
            <a:off x="0" y="-2"/>
            <a:ext cx="12192000" cy="2167501"/>
          </a:xfrm>
          <a:prstGeom prst="rect">
            <a:avLst/>
          </a:prstGeom>
          <a:solidFill>
            <a:srgbClr val="80B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6CA386EF-6C63-4600-9DCC-05D3A8C968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224150"/>
            <a:ext cx="8770735" cy="1757510"/>
          </a:xfrm>
          <a:prstGeom prst="rect">
            <a:avLst/>
          </a:prstGeom>
        </p:spPr>
      </p:pic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F4C785E6-0684-4C2C-A62E-3AA4A71E6302}"/>
              </a:ext>
            </a:extLst>
          </p:cNvPr>
          <p:cNvGrpSpPr/>
          <p:nvPr userDrawn="1"/>
        </p:nvGrpSpPr>
        <p:grpSpPr>
          <a:xfrm>
            <a:off x="1057444" y="2676620"/>
            <a:ext cx="5059209" cy="3732490"/>
            <a:chOff x="786925" y="2676620"/>
            <a:chExt cx="5059209" cy="37324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14543-9432-44E2-9FA5-B547089E2024}"/>
                </a:ext>
              </a:extLst>
            </p:cNvPr>
            <p:cNvSpPr txBox="1"/>
            <p:nvPr/>
          </p:nvSpPr>
          <p:spPr>
            <a:xfrm>
              <a:off x="834655" y="2676620"/>
              <a:ext cx="38277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FUEL YOUR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29E54-BF38-4D1B-BBA8-D75D34FC7189}"/>
                </a:ext>
              </a:extLst>
            </p:cNvPr>
            <p:cNvSpPr txBox="1"/>
            <p:nvPr/>
          </p:nvSpPr>
          <p:spPr>
            <a:xfrm>
              <a:off x="824022" y="3371580"/>
              <a:ext cx="40722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KNOWLEDGE.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1A884-0246-4C4E-A89C-8E64CF774187}"/>
                </a:ext>
              </a:extLst>
            </p:cNvPr>
            <p:cNvSpPr txBox="1"/>
            <p:nvPr/>
          </p:nvSpPr>
          <p:spPr>
            <a:xfrm>
              <a:off x="1773863" y="429373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7DAE3-9B54-49FF-BFB2-8BD274411E77}"/>
                </a:ext>
              </a:extLst>
            </p:cNvPr>
            <p:cNvSpPr txBox="1"/>
            <p:nvPr/>
          </p:nvSpPr>
          <p:spPr>
            <a:xfrm>
              <a:off x="1773863" y="4982091"/>
              <a:ext cx="40332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LEARN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0AB586-DECE-4B35-8852-57D971E60A89}"/>
                </a:ext>
              </a:extLst>
            </p:cNvPr>
            <p:cNvSpPr txBox="1"/>
            <p:nvPr/>
          </p:nvSpPr>
          <p:spPr>
            <a:xfrm>
              <a:off x="1773863" y="567044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DISCOVER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10A84E-C31A-4A9B-888A-F5C5484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4375330"/>
              <a:ext cx="767299" cy="57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1299F-18C1-483C-8494-92516E8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5063685"/>
              <a:ext cx="767299" cy="575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B13D88-9D3E-4B9D-874E-A1C864D7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5" y="5752040"/>
              <a:ext cx="767299" cy="575475"/>
            </a:xfrm>
            <a:prstGeom prst="rect">
              <a:avLst/>
            </a:prstGeom>
          </p:spPr>
        </p:pic>
      </p:grp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13083FC1-9A73-433C-A8A0-05A9066326C2}"/>
              </a:ext>
            </a:extLst>
          </p:cNvPr>
          <p:cNvSpPr txBox="1"/>
          <p:nvPr userDrawn="1"/>
        </p:nvSpPr>
        <p:spPr>
          <a:xfrm>
            <a:off x="7169071" y="5732000"/>
            <a:ext cx="4178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dirty="0">
                <a:solidFill>
                  <a:srgbClr val="80BD42"/>
                </a:solidFill>
                <a:latin typeface="Klavika Medium Condensed" panose="020B0506040000020004" pitchFamily="34" charset="0"/>
              </a:rPr>
              <a:t>CollaborateCanada.com</a:t>
            </a:r>
          </a:p>
        </p:txBody>
      </p:sp>
      <p:pic>
        <p:nvPicPr>
          <p:cNvPr id="18" name="Picture 2" descr="https://www.powerplatformbootcamp.com/LogoBootCamp.png">
            <a:extLst>
              <a:ext uri="{FF2B5EF4-FFF2-40B4-BE49-F238E27FC236}">
                <a16:creationId xmlns:a16="http://schemas.microsoft.com/office/drawing/2014/main" id="{49CE73A1-CB84-4214-9644-4CC4810F21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EA76F2-F0CC-42E3-AAAA-81E15E5E098F}"/>
              </a:ext>
            </a:extLst>
          </p:cNvPr>
          <p:cNvSpPr txBox="1"/>
          <p:nvPr userDrawn="1"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Organized Globally, Held Locally</a:t>
            </a:r>
          </a:p>
          <a:p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A7ACE8-2EDC-4CE4-A116-71BD3F72B8E4}"/>
              </a:ext>
            </a:extLst>
          </p:cNvPr>
          <p:cNvSpPr/>
          <p:nvPr userDrawn="1"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CBE2F8-688E-4E15-A63A-A21372CB97DE}"/>
              </a:ext>
            </a:extLst>
          </p:cNvPr>
          <p:cNvSpPr/>
          <p:nvPr userDrawn="1"/>
        </p:nvSpPr>
        <p:spPr>
          <a:xfrm>
            <a:off x="0" y="6125418"/>
            <a:ext cx="12192000" cy="742950"/>
          </a:xfrm>
          <a:prstGeom prst="rect">
            <a:avLst/>
          </a:prstGeom>
          <a:solidFill>
            <a:srgbClr val="002060">
              <a:alpha val="90000"/>
            </a:srgb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E3A139-4B6D-40D1-875C-E3230F6F1A1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78" y="6215055"/>
            <a:ext cx="615498" cy="61549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0C1B66-81DE-464D-A273-247863A8CA54}"/>
              </a:ext>
            </a:extLst>
          </p:cNvPr>
          <p:cNvCxnSpPr>
            <a:cxnSpLocks/>
          </p:cNvCxnSpPr>
          <p:nvPr userDrawn="1"/>
        </p:nvCxnSpPr>
        <p:spPr>
          <a:xfrm>
            <a:off x="1325918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63B49C-3F0B-443B-A64C-02A32C1CE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9988" y="4191245"/>
            <a:ext cx="4907676" cy="1228838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  <a:p>
            <a:pPr lvl="4"/>
            <a:endParaRPr lang="en-CA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0D1A4E00-B549-4F9D-B792-E1C49880A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9988" y="5597053"/>
            <a:ext cx="4512773" cy="397947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9DA512-9A23-4124-A4EE-B885F5CD5F67}"/>
              </a:ext>
            </a:extLst>
          </p:cNvPr>
          <p:cNvSpPr txBox="1">
            <a:spLocks/>
          </p:cNvSpPr>
          <p:nvPr userDrawn="1"/>
        </p:nvSpPr>
        <p:spPr>
          <a:xfrm>
            <a:off x="1262116" y="931785"/>
            <a:ext cx="4176713" cy="238125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 dirty="0">
                <a:latin typeface="Gill Sans MT" panose="020B0502020104020203" pitchFamily="34" charset="0"/>
              </a:rPr>
              <a:t>GLOBAL POWER PLATFORM BOOTCAMP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65D46B-7EB1-3549-910D-E8455ED6975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1981" y="6291053"/>
            <a:ext cx="2392489" cy="55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67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6658495" y="6031165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4B0BDC-EAC5-431F-B768-594D5BF10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C0411-68F8-4F23-BC93-1E6359A9D4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04364" y="6031165"/>
            <a:ext cx="400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6B731E-1E68-48AC-AD62-BD5154F50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D5CEC6-1B23-4E59-AC43-39BED0A6E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50609"/>
            <a:ext cx="794605" cy="82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5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05964" y="6031165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</a:t>
            </a: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7D3723-192A-45FD-92A6-BD8823205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748461"/>
            <a:ext cx="891175" cy="9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7139709" y="6031165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CCAE16-32AF-43AB-9D83-1803218120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174B03-5E73-4C92-BE12-44F39CF5B33B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99F7E7-200B-4FE6-B177-A595909042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6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E6090F-FCC2-4008-B7D7-B941F1AAF876}"/>
              </a:ext>
            </a:extLst>
          </p:cNvPr>
          <p:cNvSpPr txBox="1"/>
          <p:nvPr userDrawn="1"/>
        </p:nvSpPr>
        <p:spPr>
          <a:xfrm>
            <a:off x="7490691" y="6031165"/>
            <a:ext cx="37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311F9-8807-4BBA-ABD4-C56914F38D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1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24335F-25E6-4167-85DC-DC215C1B501B}"/>
              </a:ext>
            </a:extLst>
          </p:cNvPr>
          <p:cNvSpPr txBox="1"/>
          <p:nvPr userDrawn="1"/>
        </p:nvSpPr>
        <p:spPr>
          <a:xfrm>
            <a:off x="7093527" y="6031165"/>
            <a:ext cx="411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2F5AF-BB47-4EF2-A5D9-E6531350F9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94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1D505-2A1E-494E-8EEC-964158FEDE1D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DCB3BA-C1CF-4228-9771-2E3D34BFE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9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38200" y="1373872"/>
            <a:ext cx="105156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81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199" y="1437954"/>
            <a:ext cx="10515601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995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6C4BA-C2F2-4885-B757-0CBD1E36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89F2-0649-473B-BB80-13C1E8A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6C75D-7657-4260-BF7B-BF3B971B0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117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95AB5-0591-4D60-895E-D3D1EED9E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4182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9455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BCCB-2C8B-48A3-929E-8770963C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89DFA-D552-4217-97C2-F431D717A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A4BB6-3529-4BCD-96D2-81C43546C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87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FCCD-58CB-4AD3-B61B-80AD43C6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4D7FF-354C-48AC-87CC-349EA4892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92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BE494-0A75-4F85-BA08-6BEBB2D4F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8C279-7945-4BEB-8746-D75962CAD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045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4798F-0E76-4182-A746-F0A6E61F1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32FA08-068C-478F-BCEE-178529E723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48045" y="2297289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E6A1F6C-D620-4124-B802-6CF4961801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48045" y="2667547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9B1CD0A7-BD46-4BFE-8A32-052003026B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80853" y="2297289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7DE0D52A-A476-4A70-8BD3-6A8EC92763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0853" y="2667547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54241FF7-52E9-4181-8F0A-58FBBC7353A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29948" y="2303479"/>
            <a:ext cx="633813" cy="47390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Nr</a:t>
            </a:r>
            <a:r>
              <a:rPr lang="en-US" dirty="0"/>
              <a:t>.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E65E79FE-9CD6-47E6-8C43-002A876914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97140" y="2297909"/>
            <a:ext cx="633813" cy="47947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Nr</a:t>
            </a:r>
            <a:r>
              <a:rPr lang="en-US" dirty="0"/>
              <a:t>.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80E0D14-DC25-4D2A-BAB6-1C05F627BB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754141" y="3793857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00389D8-41D3-4EF6-A561-72345B3CACE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54141" y="4164115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6BDDC69-B2CB-4C58-97EC-3B2D1AC0339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86949" y="3793857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F156259C-3E85-4E27-A900-E5FEF32FC0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86949" y="4164115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5D04F8F1-FFF5-4243-A668-5A79CE4A653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36044" y="3800047"/>
            <a:ext cx="633813" cy="47390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Nr</a:t>
            </a:r>
            <a:r>
              <a:rPr lang="en-US" dirty="0"/>
              <a:t>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79B44392-9FED-4355-BD1A-CAD85ED0773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03236" y="3794477"/>
            <a:ext cx="633813" cy="47947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Nr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8338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6E3B8B4D-AF82-4148-89AE-74900FF97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-11176" y="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6ED04B-7F4C-4F07-A517-AFDEDDC76C07}"/>
              </a:ext>
            </a:extLst>
          </p:cNvPr>
          <p:cNvSpPr/>
          <p:nvPr userDrawn="1"/>
        </p:nvSpPr>
        <p:spPr>
          <a:xfrm>
            <a:off x="-11176" y="0"/>
            <a:ext cx="12192000" cy="685800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 userDrawn="1"/>
        </p:nvSpPr>
        <p:spPr>
          <a:xfrm>
            <a:off x="-11176" y="0"/>
            <a:ext cx="6425624" cy="6858000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6F502-1970-456C-A23C-B13371545FE6}"/>
              </a:ext>
            </a:extLst>
          </p:cNvPr>
          <p:cNvSpPr txBox="1"/>
          <p:nvPr userDrawn="1"/>
        </p:nvSpPr>
        <p:spPr>
          <a:xfrm>
            <a:off x="7556269" y="6031167"/>
            <a:ext cx="364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FB48DC-EA34-4D5E-B237-1072E8958D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5016126"/>
            <a:ext cx="1330325" cy="13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 dirty="0"/>
              <a:t>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98575" y="6031165"/>
            <a:ext cx="391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2F013-14EC-4C42-9D3B-AF710EF01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806136"/>
            <a:ext cx="787400" cy="8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65076" y="6031165"/>
            <a:ext cx="38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 GlobalPowerPlatformBootcamp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0527BC-51B9-4ACD-B235-32ECAFB1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A724A9-BAC3-45C6-B45C-E04361BA71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5820395"/>
            <a:ext cx="758825" cy="7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5903372"/>
            <a:ext cx="12192000" cy="954628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A0EE-4465-42FC-8867-34A4EEDD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8622" y="61578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7257011" y="6222237"/>
            <a:ext cx="395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E23DE3-9006-4871-9818-6A3B181A9AEE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954072"/>
            <a:ext cx="819916" cy="8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66" r:id="rId4"/>
    <p:sldLayoutId id="2147483652" r:id="rId5"/>
    <p:sldLayoutId id="2147483653" r:id="rId6"/>
    <p:sldLayoutId id="2147483654" r:id="rId7"/>
    <p:sldLayoutId id="2147483655" r:id="rId8"/>
    <p:sldLayoutId id="2147483664" r:id="rId9"/>
    <p:sldLayoutId id="2147483665" r:id="rId10"/>
    <p:sldLayoutId id="2147483670" r:id="rId11"/>
    <p:sldLayoutId id="2147483671" r:id="rId12"/>
    <p:sldLayoutId id="2147483672" r:id="rId13"/>
    <p:sldLayoutId id="2147483674" r:id="rId14"/>
    <p:sldLayoutId id="2147483662" r:id="rId15"/>
    <p:sldLayoutId id="2147483661" r:id="rId16"/>
    <p:sldLayoutId id="2147483676" r:id="rId17"/>
    <p:sldLayoutId id="2147483669" r:id="rId18"/>
    <p:sldLayoutId id="2147483673" r:id="rId19"/>
    <p:sldLayoutId id="2147483656" r:id="rId20"/>
    <p:sldLayoutId id="2147483657" r:id="rId21"/>
    <p:sldLayoutId id="2147483658" r:id="rId22"/>
    <p:sldLayoutId id="2147483659" r:id="rId23"/>
    <p:sldLayoutId id="2147483677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58639" TargetMode="External"/><Relationship Id="rId2" Type="http://schemas.openxmlformats.org/officeDocument/2006/relationships/hyperlink" Target="https://go.microsoft.com/fwlink/?linkid=206496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power-platform/admin/get-help-support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platformbootcamp.com/survey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twitter.com/SaurabhNagarro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2116" y="931785"/>
            <a:ext cx="4176713" cy="238125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100" dirty="0">
                <a:latin typeface="Gill Sans MT" panose="020B0502020104020203" pitchFamily="34" charset="0"/>
              </a:rPr>
              <a:t>GLOBAL POWER PLATFORM BOOTCAMP</a:t>
            </a:r>
          </a:p>
        </p:txBody>
      </p:sp>
      <p:pic>
        <p:nvPicPr>
          <p:cNvPr id="1026" name="Picture 2" descr="https://www.powerplatformbootcamp.com/LogoBootCamp.png">
            <a:extLst>
              <a:ext uri="{FF2B5EF4-FFF2-40B4-BE49-F238E27FC236}">
                <a16:creationId xmlns:a16="http://schemas.microsoft.com/office/drawing/2014/main" id="{DD9345C0-558B-45C5-A5D1-409C83142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7437E5-643D-43CF-9EFE-510E23AB4E19}"/>
              </a:ext>
            </a:extLst>
          </p:cNvPr>
          <p:cNvSpPr txBox="1"/>
          <p:nvPr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Organized Globally, Held Locally</a:t>
            </a:r>
          </a:p>
          <a:p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585232-FA53-4E4B-A4E8-B2BCDE46B309}"/>
              </a:ext>
            </a:extLst>
          </p:cNvPr>
          <p:cNvSpPr/>
          <p:nvPr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781DF7-6301-4C0D-A21D-E2AD95B159D5}"/>
              </a:ext>
            </a:extLst>
          </p:cNvPr>
          <p:cNvSpPr/>
          <p:nvPr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002060">
              <a:alpha val="90000"/>
            </a:srgb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C3AE187-70B8-4E98-B93B-1E5C1A20E0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78" y="6215055"/>
            <a:ext cx="615498" cy="61549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2F06F10-D40F-4233-9375-2BF19B5110D2}"/>
              </a:ext>
            </a:extLst>
          </p:cNvPr>
          <p:cNvCxnSpPr>
            <a:cxnSpLocks/>
          </p:cNvCxnSpPr>
          <p:nvPr/>
        </p:nvCxnSpPr>
        <p:spPr>
          <a:xfrm>
            <a:off x="1396257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1635584-DF8C-FA49-B207-09D3827D6A5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1981" y="6282740"/>
            <a:ext cx="2392489" cy="55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7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20E9D-BD59-46CB-B73F-8F969F44C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Administration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8112A9-758A-4E79-B5F2-EE6BF7E1A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962"/>
            <a:ext cx="10515600" cy="44888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Need a license for each user / tenant</a:t>
            </a:r>
          </a:p>
          <a:p>
            <a:r>
              <a:rPr lang="en-US" dirty="0"/>
              <a:t>Pricing $1,000 for 2,000 sessions per tenant/month</a:t>
            </a:r>
          </a:p>
          <a:p>
            <a:r>
              <a:rPr lang="en-US" dirty="0"/>
              <a:t>Billing depends on number of sessions</a:t>
            </a:r>
          </a:p>
          <a:p>
            <a:r>
              <a:rPr lang="en-US" dirty="0"/>
              <a:t>Trial plans are available for 30 days</a:t>
            </a:r>
          </a:p>
          <a:p>
            <a:r>
              <a:rPr lang="en-US" dirty="0"/>
              <a:t>Create bots in different environments and switch between them </a:t>
            </a:r>
          </a:p>
          <a:p>
            <a:r>
              <a:rPr lang="en-US" dirty="0"/>
              <a:t>In order to have unlimited flow runs in Power Automate, you need to create a flow using the link from within the Power Virtual Agents app</a:t>
            </a:r>
          </a:p>
          <a:p>
            <a:r>
              <a:rPr lang="en-US" dirty="0"/>
              <a:t>Flow runs created using this template do not accrue to your overall Power Automate quotas</a:t>
            </a:r>
          </a:p>
          <a:p>
            <a:pPr lvl="1"/>
            <a:endParaRPr lang="en-US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5761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E6C23A-60AB-40A5-A171-DA7FB4AE2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 &amp; Edit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6664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0AFB-E382-407B-B637-BC1ECC779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9CB07-96E1-4EC9-9738-BA823F76058A}"/>
              </a:ext>
            </a:extLst>
          </p:cNvPr>
          <p:cNvSpPr/>
          <p:nvPr/>
        </p:nvSpPr>
        <p:spPr>
          <a:xfrm>
            <a:off x="1764616" y="4061528"/>
            <a:ext cx="1360701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all" spc="0" normalizeH="0" baseline="0" noProof="0" dirty="0">
                <a:ln>
                  <a:noFill/>
                </a:ln>
                <a:solidFill>
                  <a:srgbClr val="247FAA"/>
                </a:solidFill>
                <a:effectLst/>
                <a:uLnTx/>
                <a:uFillTx/>
              </a:rPr>
              <a:t>Topics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68F4B9-99F9-499F-BDD8-172B020098CE}"/>
              </a:ext>
            </a:extLst>
          </p:cNvPr>
          <p:cNvSpPr/>
          <p:nvPr/>
        </p:nvSpPr>
        <p:spPr>
          <a:xfrm>
            <a:off x="4913457" y="4034226"/>
            <a:ext cx="145816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all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</a:rPr>
              <a:t>Entities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F37875-8438-4FDC-84F7-919320734418}"/>
              </a:ext>
            </a:extLst>
          </p:cNvPr>
          <p:cNvSpPr/>
          <p:nvPr/>
        </p:nvSpPr>
        <p:spPr>
          <a:xfrm>
            <a:off x="7604379" y="3923028"/>
            <a:ext cx="2254449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all" spc="0" normalizeH="0" baseline="0" noProof="0" dirty="0">
                <a:ln>
                  <a:noFill/>
                </a:ln>
                <a:solidFill>
                  <a:srgbClr val="E14053"/>
                </a:solidFill>
                <a:effectLst/>
                <a:uLnTx/>
                <a:uFillTx/>
              </a:rPr>
              <a:t>Authoring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all" spc="0" normalizeH="0" baseline="0" noProof="0" dirty="0">
                <a:ln>
                  <a:noFill/>
                </a:ln>
                <a:solidFill>
                  <a:srgbClr val="E14053"/>
                </a:solidFill>
                <a:effectLst/>
                <a:uLnTx/>
                <a:uFillTx/>
              </a:rPr>
              <a:t>canvas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470EFF-DB66-4DEB-AF85-C531CE7DAEF8}"/>
              </a:ext>
            </a:extLst>
          </p:cNvPr>
          <p:cNvGrpSpPr/>
          <p:nvPr/>
        </p:nvGrpSpPr>
        <p:grpSpPr>
          <a:xfrm>
            <a:off x="1496989" y="2294983"/>
            <a:ext cx="5890065" cy="2472702"/>
            <a:chOff x="708505" y="1888998"/>
            <a:chExt cx="3952134" cy="1773382"/>
          </a:xfrm>
          <a:gradFill>
            <a:gsLst>
              <a:gs pos="91000">
                <a:srgbClr val="A5A5A5"/>
              </a:gs>
              <a:gs pos="50000">
                <a:srgbClr val="ED7D31"/>
              </a:gs>
              <a:gs pos="25000">
                <a:srgbClr val="4472C4"/>
              </a:gs>
              <a:gs pos="0">
                <a:srgbClr val="44546A">
                  <a:lumMod val="75000"/>
                  <a:lumOff val="25000"/>
                </a:srgbClr>
              </a:gs>
              <a:gs pos="100000">
                <a:srgbClr val="70AD47"/>
              </a:gs>
            </a:gsLst>
            <a:lin ang="600000" scaled="0"/>
          </a:gra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61CFA73-6B75-42D1-8DD8-9A2BB25B16EA}"/>
                </a:ext>
              </a:extLst>
            </p:cNvPr>
            <p:cNvSpPr/>
            <p:nvPr/>
          </p:nvSpPr>
          <p:spPr>
            <a:xfrm>
              <a:off x="708505" y="1888998"/>
              <a:ext cx="1872962" cy="1773382"/>
            </a:xfrm>
            <a:custGeom>
              <a:avLst/>
              <a:gdLst>
                <a:gd name="connsiteX0" fmla="*/ 330976 w 2497282"/>
                <a:gd name="connsiteY0" fmla="*/ 0 h 2364509"/>
                <a:gd name="connsiteX1" fmla="*/ 1654842 w 2497282"/>
                <a:gd name="connsiteY1" fmla="*/ 0 h 2364509"/>
                <a:gd name="connsiteX2" fmla="*/ 1979094 w 2497282"/>
                <a:gd name="connsiteY2" fmla="*/ 264273 h 2364509"/>
                <a:gd name="connsiteX3" fmla="*/ 1983586 w 2497282"/>
                <a:gd name="connsiteY3" fmla="*/ 308830 h 2364509"/>
                <a:gd name="connsiteX4" fmla="*/ 1985963 w 2497282"/>
                <a:gd name="connsiteY4" fmla="*/ 320606 h 2364509"/>
                <a:gd name="connsiteX5" fmla="*/ 1985963 w 2497282"/>
                <a:gd name="connsiteY5" fmla="*/ 651813 h 2364509"/>
                <a:gd name="connsiteX6" fmla="*/ 1985818 w 2497282"/>
                <a:gd name="connsiteY6" fmla="*/ 652531 h 2364509"/>
                <a:gd name="connsiteX7" fmla="*/ 1985818 w 2497282"/>
                <a:gd name="connsiteY7" fmla="*/ 657949 h 2364509"/>
                <a:gd name="connsiteX8" fmla="*/ 1984724 w 2497282"/>
                <a:gd name="connsiteY8" fmla="*/ 657949 h 2364509"/>
                <a:gd name="connsiteX9" fmla="*/ 1980349 w 2497282"/>
                <a:gd name="connsiteY9" fmla="*/ 679620 h 2364509"/>
                <a:gd name="connsiteX10" fmla="*/ 1914525 w 2497282"/>
                <a:gd name="connsiteY10" fmla="*/ 723251 h 2364509"/>
                <a:gd name="connsiteX11" fmla="*/ 1848701 w 2497282"/>
                <a:gd name="connsiteY11" fmla="*/ 679620 h 2364509"/>
                <a:gd name="connsiteX12" fmla="*/ 1844326 w 2497282"/>
                <a:gd name="connsiteY12" fmla="*/ 657949 h 2364509"/>
                <a:gd name="connsiteX13" fmla="*/ 1842311 w 2497282"/>
                <a:gd name="connsiteY13" fmla="*/ 657949 h 2364509"/>
                <a:gd name="connsiteX14" fmla="*/ 1842311 w 2497282"/>
                <a:gd name="connsiteY14" fmla="*/ 380114 h 2364509"/>
                <a:gd name="connsiteX15" fmla="*/ 1633069 w 2497282"/>
                <a:gd name="connsiteY15" fmla="*/ 170872 h 2364509"/>
                <a:gd name="connsiteX16" fmla="*/ 352748 w 2497282"/>
                <a:gd name="connsiteY16" fmla="*/ 170872 h 2364509"/>
                <a:gd name="connsiteX17" fmla="*/ 143506 w 2497282"/>
                <a:gd name="connsiteY17" fmla="*/ 380114 h 2364509"/>
                <a:gd name="connsiteX18" fmla="*/ 143506 w 2497282"/>
                <a:gd name="connsiteY18" fmla="*/ 1984393 h 2364509"/>
                <a:gd name="connsiteX19" fmla="*/ 352748 w 2497282"/>
                <a:gd name="connsiteY19" fmla="*/ 2193635 h 2364509"/>
                <a:gd name="connsiteX20" fmla="*/ 1633069 w 2497282"/>
                <a:gd name="connsiteY20" fmla="*/ 2193635 h 2364509"/>
                <a:gd name="connsiteX21" fmla="*/ 1842311 w 2497282"/>
                <a:gd name="connsiteY21" fmla="*/ 1984393 h 2364509"/>
                <a:gd name="connsiteX22" fmla="*/ 1842311 w 2497282"/>
                <a:gd name="connsiteY22" fmla="*/ 1799217 h 2364509"/>
                <a:gd name="connsiteX23" fmla="*/ 1841500 w 2497282"/>
                <a:gd name="connsiteY23" fmla="*/ 1799217 h 2364509"/>
                <a:gd name="connsiteX24" fmla="*/ 1841500 w 2497282"/>
                <a:gd name="connsiteY24" fmla="*/ 1208198 h 2364509"/>
                <a:gd name="connsiteX25" fmla="*/ 2128405 w 2497282"/>
                <a:gd name="connsiteY25" fmla="*/ 921293 h 2364509"/>
                <a:gd name="connsiteX26" fmla="*/ 2333337 w 2497282"/>
                <a:gd name="connsiteY26" fmla="*/ 921294 h 2364509"/>
                <a:gd name="connsiteX27" fmla="*/ 2333337 w 2497282"/>
                <a:gd name="connsiteY27" fmla="*/ 829399 h 2364509"/>
                <a:gd name="connsiteX28" fmla="*/ 2497282 w 2497282"/>
                <a:gd name="connsiteY28" fmla="*/ 993345 h 2364509"/>
                <a:gd name="connsiteX29" fmla="*/ 2333337 w 2497282"/>
                <a:gd name="connsiteY29" fmla="*/ 1157290 h 2364509"/>
                <a:gd name="connsiteX30" fmla="*/ 2333337 w 2497282"/>
                <a:gd name="connsiteY30" fmla="*/ 1065395 h 2364509"/>
                <a:gd name="connsiteX31" fmla="*/ 2128405 w 2497282"/>
                <a:gd name="connsiteY31" fmla="*/ 1065395 h 2364509"/>
                <a:gd name="connsiteX32" fmla="*/ 1985602 w 2497282"/>
                <a:gd name="connsiteY32" fmla="*/ 1208198 h 2364509"/>
                <a:gd name="connsiteX33" fmla="*/ 1985602 w 2497282"/>
                <a:gd name="connsiteY33" fmla="*/ 1546949 h 2364509"/>
                <a:gd name="connsiteX34" fmla="*/ 1985818 w 2497282"/>
                <a:gd name="connsiteY34" fmla="*/ 1546949 h 2364509"/>
                <a:gd name="connsiteX35" fmla="*/ 1985818 w 2497282"/>
                <a:gd name="connsiteY35" fmla="*/ 2033533 h 2364509"/>
                <a:gd name="connsiteX36" fmla="*/ 1654842 w 2497282"/>
                <a:gd name="connsiteY36" fmla="*/ 2364509 h 2364509"/>
                <a:gd name="connsiteX37" fmla="*/ 330976 w 2497282"/>
                <a:gd name="connsiteY37" fmla="*/ 2364509 h 2364509"/>
                <a:gd name="connsiteX38" fmla="*/ 0 w 2497282"/>
                <a:gd name="connsiteY38" fmla="*/ 2033533 h 2364509"/>
                <a:gd name="connsiteX39" fmla="*/ 0 w 2497282"/>
                <a:gd name="connsiteY39" fmla="*/ 330976 h 2364509"/>
                <a:gd name="connsiteX40" fmla="*/ 330976 w 2497282"/>
                <a:gd name="connsiteY40" fmla="*/ 0 h 2364509"/>
                <a:gd name="connsiteX0" fmla="*/ 330976 w 2497282"/>
                <a:gd name="connsiteY0" fmla="*/ 0 h 2364509"/>
                <a:gd name="connsiteX1" fmla="*/ 1654842 w 2497282"/>
                <a:gd name="connsiteY1" fmla="*/ 0 h 2364509"/>
                <a:gd name="connsiteX2" fmla="*/ 1979094 w 2497282"/>
                <a:gd name="connsiteY2" fmla="*/ 264273 h 2364509"/>
                <a:gd name="connsiteX3" fmla="*/ 1985963 w 2497282"/>
                <a:gd name="connsiteY3" fmla="*/ 320606 h 2364509"/>
                <a:gd name="connsiteX4" fmla="*/ 1985963 w 2497282"/>
                <a:gd name="connsiteY4" fmla="*/ 651813 h 2364509"/>
                <a:gd name="connsiteX5" fmla="*/ 1985818 w 2497282"/>
                <a:gd name="connsiteY5" fmla="*/ 652531 h 2364509"/>
                <a:gd name="connsiteX6" fmla="*/ 1985818 w 2497282"/>
                <a:gd name="connsiteY6" fmla="*/ 657949 h 2364509"/>
                <a:gd name="connsiteX7" fmla="*/ 1984724 w 2497282"/>
                <a:gd name="connsiteY7" fmla="*/ 657949 h 2364509"/>
                <a:gd name="connsiteX8" fmla="*/ 1980349 w 2497282"/>
                <a:gd name="connsiteY8" fmla="*/ 679620 h 2364509"/>
                <a:gd name="connsiteX9" fmla="*/ 1914525 w 2497282"/>
                <a:gd name="connsiteY9" fmla="*/ 723251 h 2364509"/>
                <a:gd name="connsiteX10" fmla="*/ 1848701 w 2497282"/>
                <a:gd name="connsiteY10" fmla="*/ 679620 h 2364509"/>
                <a:gd name="connsiteX11" fmla="*/ 1844326 w 2497282"/>
                <a:gd name="connsiteY11" fmla="*/ 657949 h 2364509"/>
                <a:gd name="connsiteX12" fmla="*/ 1842311 w 2497282"/>
                <a:gd name="connsiteY12" fmla="*/ 657949 h 2364509"/>
                <a:gd name="connsiteX13" fmla="*/ 1842311 w 2497282"/>
                <a:gd name="connsiteY13" fmla="*/ 380114 h 2364509"/>
                <a:gd name="connsiteX14" fmla="*/ 1633069 w 2497282"/>
                <a:gd name="connsiteY14" fmla="*/ 170872 h 2364509"/>
                <a:gd name="connsiteX15" fmla="*/ 352748 w 2497282"/>
                <a:gd name="connsiteY15" fmla="*/ 170872 h 2364509"/>
                <a:gd name="connsiteX16" fmla="*/ 143506 w 2497282"/>
                <a:gd name="connsiteY16" fmla="*/ 380114 h 2364509"/>
                <a:gd name="connsiteX17" fmla="*/ 143506 w 2497282"/>
                <a:gd name="connsiteY17" fmla="*/ 1984393 h 2364509"/>
                <a:gd name="connsiteX18" fmla="*/ 352748 w 2497282"/>
                <a:gd name="connsiteY18" fmla="*/ 2193635 h 2364509"/>
                <a:gd name="connsiteX19" fmla="*/ 1633069 w 2497282"/>
                <a:gd name="connsiteY19" fmla="*/ 2193635 h 2364509"/>
                <a:gd name="connsiteX20" fmla="*/ 1842311 w 2497282"/>
                <a:gd name="connsiteY20" fmla="*/ 1984393 h 2364509"/>
                <a:gd name="connsiteX21" fmla="*/ 1842311 w 2497282"/>
                <a:gd name="connsiteY21" fmla="*/ 1799217 h 2364509"/>
                <a:gd name="connsiteX22" fmla="*/ 1841500 w 2497282"/>
                <a:gd name="connsiteY22" fmla="*/ 1799217 h 2364509"/>
                <a:gd name="connsiteX23" fmla="*/ 1841500 w 2497282"/>
                <a:gd name="connsiteY23" fmla="*/ 1208198 h 2364509"/>
                <a:gd name="connsiteX24" fmla="*/ 2128405 w 2497282"/>
                <a:gd name="connsiteY24" fmla="*/ 921293 h 2364509"/>
                <a:gd name="connsiteX25" fmla="*/ 2333337 w 2497282"/>
                <a:gd name="connsiteY25" fmla="*/ 921294 h 2364509"/>
                <a:gd name="connsiteX26" fmla="*/ 2333337 w 2497282"/>
                <a:gd name="connsiteY26" fmla="*/ 829399 h 2364509"/>
                <a:gd name="connsiteX27" fmla="*/ 2497282 w 2497282"/>
                <a:gd name="connsiteY27" fmla="*/ 993345 h 2364509"/>
                <a:gd name="connsiteX28" fmla="*/ 2333337 w 2497282"/>
                <a:gd name="connsiteY28" fmla="*/ 1157290 h 2364509"/>
                <a:gd name="connsiteX29" fmla="*/ 2333337 w 2497282"/>
                <a:gd name="connsiteY29" fmla="*/ 1065395 h 2364509"/>
                <a:gd name="connsiteX30" fmla="*/ 2128405 w 2497282"/>
                <a:gd name="connsiteY30" fmla="*/ 1065395 h 2364509"/>
                <a:gd name="connsiteX31" fmla="*/ 1985602 w 2497282"/>
                <a:gd name="connsiteY31" fmla="*/ 1208198 h 2364509"/>
                <a:gd name="connsiteX32" fmla="*/ 1985602 w 2497282"/>
                <a:gd name="connsiteY32" fmla="*/ 1546949 h 2364509"/>
                <a:gd name="connsiteX33" fmla="*/ 1985818 w 2497282"/>
                <a:gd name="connsiteY33" fmla="*/ 1546949 h 2364509"/>
                <a:gd name="connsiteX34" fmla="*/ 1985818 w 2497282"/>
                <a:gd name="connsiteY34" fmla="*/ 2033533 h 2364509"/>
                <a:gd name="connsiteX35" fmla="*/ 1654842 w 2497282"/>
                <a:gd name="connsiteY35" fmla="*/ 2364509 h 2364509"/>
                <a:gd name="connsiteX36" fmla="*/ 330976 w 2497282"/>
                <a:gd name="connsiteY36" fmla="*/ 2364509 h 2364509"/>
                <a:gd name="connsiteX37" fmla="*/ 0 w 2497282"/>
                <a:gd name="connsiteY37" fmla="*/ 2033533 h 2364509"/>
                <a:gd name="connsiteX38" fmla="*/ 0 w 2497282"/>
                <a:gd name="connsiteY38" fmla="*/ 330976 h 2364509"/>
                <a:gd name="connsiteX39" fmla="*/ 330976 w 2497282"/>
                <a:gd name="connsiteY39" fmla="*/ 0 h 236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497282" h="2364509">
                  <a:moveTo>
                    <a:pt x="330976" y="0"/>
                  </a:moveTo>
                  <a:lnTo>
                    <a:pt x="1654842" y="0"/>
                  </a:lnTo>
                  <a:cubicBezTo>
                    <a:pt x="1814786" y="0"/>
                    <a:pt x="1948232" y="113453"/>
                    <a:pt x="1979094" y="264273"/>
                  </a:cubicBezTo>
                  <a:lnTo>
                    <a:pt x="1985963" y="320606"/>
                  </a:lnTo>
                  <a:lnTo>
                    <a:pt x="1985963" y="651813"/>
                  </a:lnTo>
                  <a:cubicBezTo>
                    <a:pt x="1985915" y="652052"/>
                    <a:pt x="1985866" y="652292"/>
                    <a:pt x="1985818" y="652531"/>
                  </a:cubicBezTo>
                  <a:lnTo>
                    <a:pt x="1985818" y="657949"/>
                  </a:lnTo>
                  <a:lnTo>
                    <a:pt x="1984724" y="657949"/>
                  </a:lnTo>
                  <a:lnTo>
                    <a:pt x="1980349" y="679620"/>
                  </a:lnTo>
                  <a:cubicBezTo>
                    <a:pt x="1969504" y="705260"/>
                    <a:pt x="1944116" y="723251"/>
                    <a:pt x="1914525" y="723251"/>
                  </a:cubicBezTo>
                  <a:cubicBezTo>
                    <a:pt x="1884935" y="723251"/>
                    <a:pt x="1859546" y="705260"/>
                    <a:pt x="1848701" y="679620"/>
                  </a:cubicBezTo>
                  <a:lnTo>
                    <a:pt x="1844326" y="657949"/>
                  </a:lnTo>
                  <a:lnTo>
                    <a:pt x="1842311" y="657949"/>
                  </a:lnTo>
                  <a:lnTo>
                    <a:pt x="1842311" y="380114"/>
                  </a:lnTo>
                  <a:cubicBezTo>
                    <a:pt x="1842311" y="264553"/>
                    <a:pt x="1748630" y="170872"/>
                    <a:pt x="1633069" y="170872"/>
                  </a:cubicBezTo>
                  <a:lnTo>
                    <a:pt x="352748" y="170872"/>
                  </a:lnTo>
                  <a:cubicBezTo>
                    <a:pt x="237187" y="170872"/>
                    <a:pt x="143506" y="264553"/>
                    <a:pt x="143506" y="380114"/>
                  </a:cubicBezTo>
                  <a:lnTo>
                    <a:pt x="143506" y="1984393"/>
                  </a:lnTo>
                  <a:cubicBezTo>
                    <a:pt x="143506" y="2099954"/>
                    <a:pt x="237187" y="2193635"/>
                    <a:pt x="352748" y="2193635"/>
                  </a:cubicBezTo>
                  <a:lnTo>
                    <a:pt x="1633069" y="2193635"/>
                  </a:lnTo>
                  <a:cubicBezTo>
                    <a:pt x="1748630" y="2193635"/>
                    <a:pt x="1842311" y="2099954"/>
                    <a:pt x="1842311" y="1984393"/>
                  </a:cubicBezTo>
                  <a:lnTo>
                    <a:pt x="1842311" y="1799217"/>
                  </a:lnTo>
                  <a:lnTo>
                    <a:pt x="1841500" y="1799217"/>
                  </a:lnTo>
                  <a:lnTo>
                    <a:pt x="1841500" y="1208198"/>
                  </a:lnTo>
                  <a:cubicBezTo>
                    <a:pt x="1841500" y="1049745"/>
                    <a:pt x="1969952" y="921293"/>
                    <a:pt x="2128405" y="921293"/>
                  </a:cubicBezTo>
                  <a:lnTo>
                    <a:pt x="2333337" y="921294"/>
                  </a:lnTo>
                  <a:lnTo>
                    <a:pt x="2333337" y="829399"/>
                  </a:lnTo>
                  <a:lnTo>
                    <a:pt x="2497282" y="993345"/>
                  </a:lnTo>
                  <a:lnTo>
                    <a:pt x="2333337" y="1157290"/>
                  </a:lnTo>
                  <a:lnTo>
                    <a:pt x="2333337" y="1065395"/>
                  </a:lnTo>
                  <a:lnTo>
                    <a:pt x="2128405" y="1065395"/>
                  </a:lnTo>
                  <a:cubicBezTo>
                    <a:pt x="2049537" y="1065395"/>
                    <a:pt x="1985602" y="1129330"/>
                    <a:pt x="1985602" y="1208198"/>
                  </a:cubicBezTo>
                  <a:lnTo>
                    <a:pt x="1985602" y="1546949"/>
                  </a:lnTo>
                  <a:lnTo>
                    <a:pt x="1985818" y="1546949"/>
                  </a:lnTo>
                  <a:lnTo>
                    <a:pt x="1985818" y="2033533"/>
                  </a:lnTo>
                  <a:cubicBezTo>
                    <a:pt x="1985818" y="2216326"/>
                    <a:pt x="1837635" y="2364509"/>
                    <a:pt x="1654842" y="2364509"/>
                  </a:cubicBezTo>
                  <a:lnTo>
                    <a:pt x="330976" y="2364509"/>
                  </a:lnTo>
                  <a:cubicBezTo>
                    <a:pt x="148183" y="2364509"/>
                    <a:pt x="0" y="2216326"/>
                    <a:pt x="0" y="2033533"/>
                  </a:cubicBezTo>
                  <a:lnTo>
                    <a:pt x="0" y="330976"/>
                  </a:lnTo>
                  <a:cubicBezTo>
                    <a:pt x="0" y="148183"/>
                    <a:pt x="148183" y="0"/>
                    <a:pt x="330976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6DFC6BE-1F86-417A-B7B5-9000999B65BC}"/>
                </a:ext>
              </a:extLst>
            </p:cNvPr>
            <p:cNvSpPr/>
            <p:nvPr/>
          </p:nvSpPr>
          <p:spPr>
            <a:xfrm>
              <a:off x="2787677" y="1888998"/>
              <a:ext cx="1872962" cy="1773382"/>
            </a:xfrm>
            <a:custGeom>
              <a:avLst/>
              <a:gdLst>
                <a:gd name="connsiteX0" fmla="*/ 330976 w 2497282"/>
                <a:gd name="connsiteY0" fmla="*/ 0 h 2364509"/>
                <a:gd name="connsiteX1" fmla="*/ 1654842 w 2497282"/>
                <a:gd name="connsiteY1" fmla="*/ 0 h 2364509"/>
                <a:gd name="connsiteX2" fmla="*/ 1979094 w 2497282"/>
                <a:gd name="connsiteY2" fmla="*/ 264273 h 2364509"/>
                <a:gd name="connsiteX3" fmla="*/ 1983586 w 2497282"/>
                <a:gd name="connsiteY3" fmla="*/ 308830 h 2364509"/>
                <a:gd name="connsiteX4" fmla="*/ 1985963 w 2497282"/>
                <a:gd name="connsiteY4" fmla="*/ 320606 h 2364509"/>
                <a:gd name="connsiteX5" fmla="*/ 1985963 w 2497282"/>
                <a:gd name="connsiteY5" fmla="*/ 651813 h 2364509"/>
                <a:gd name="connsiteX6" fmla="*/ 1985818 w 2497282"/>
                <a:gd name="connsiteY6" fmla="*/ 652531 h 2364509"/>
                <a:gd name="connsiteX7" fmla="*/ 1985818 w 2497282"/>
                <a:gd name="connsiteY7" fmla="*/ 657949 h 2364509"/>
                <a:gd name="connsiteX8" fmla="*/ 1984724 w 2497282"/>
                <a:gd name="connsiteY8" fmla="*/ 657949 h 2364509"/>
                <a:gd name="connsiteX9" fmla="*/ 1980349 w 2497282"/>
                <a:gd name="connsiteY9" fmla="*/ 679620 h 2364509"/>
                <a:gd name="connsiteX10" fmla="*/ 1914525 w 2497282"/>
                <a:gd name="connsiteY10" fmla="*/ 723251 h 2364509"/>
                <a:gd name="connsiteX11" fmla="*/ 1848701 w 2497282"/>
                <a:gd name="connsiteY11" fmla="*/ 679620 h 2364509"/>
                <a:gd name="connsiteX12" fmla="*/ 1844326 w 2497282"/>
                <a:gd name="connsiteY12" fmla="*/ 657949 h 2364509"/>
                <a:gd name="connsiteX13" fmla="*/ 1842311 w 2497282"/>
                <a:gd name="connsiteY13" fmla="*/ 657949 h 2364509"/>
                <a:gd name="connsiteX14" fmla="*/ 1842311 w 2497282"/>
                <a:gd name="connsiteY14" fmla="*/ 380114 h 2364509"/>
                <a:gd name="connsiteX15" fmla="*/ 1633069 w 2497282"/>
                <a:gd name="connsiteY15" fmla="*/ 170872 h 2364509"/>
                <a:gd name="connsiteX16" fmla="*/ 352748 w 2497282"/>
                <a:gd name="connsiteY16" fmla="*/ 170872 h 2364509"/>
                <a:gd name="connsiteX17" fmla="*/ 143506 w 2497282"/>
                <a:gd name="connsiteY17" fmla="*/ 380114 h 2364509"/>
                <a:gd name="connsiteX18" fmla="*/ 143506 w 2497282"/>
                <a:gd name="connsiteY18" fmla="*/ 1984393 h 2364509"/>
                <a:gd name="connsiteX19" fmla="*/ 352748 w 2497282"/>
                <a:gd name="connsiteY19" fmla="*/ 2193635 h 2364509"/>
                <a:gd name="connsiteX20" fmla="*/ 1633069 w 2497282"/>
                <a:gd name="connsiteY20" fmla="*/ 2193635 h 2364509"/>
                <a:gd name="connsiteX21" fmla="*/ 1842311 w 2497282"/>
                <a:gd name="connsiteY21" fmla="*/ 1984393 h 2364509"/>
                <a:gd name="connsiteX22" fmla="*/ 1842311 w 2497282"/>
                <a:gd name="connsiteY22" fmla="*/ 1799217 h 2364509"/>
                <a:gd name="connsiteX23" fmla="*/ 1841500 w 2497282"/>
                <a:gd name="connsiteY23" fmla="*/ 1799217 h 2364509"/>
                <a:gd name="connsiteX24" fmla="*/ 1841500 w 2497282"/>
                <a:gd name="connsiteY24" fmla="*/ 1208198 h 2364509"/>
                <a:gd name="connsiteX25" fmla="*/ 2128405 w 2497282"/>
                <a:gd name="connsiteY25" fmla="*/ 921293 h 2364509"/>
                <a:gd name="connsiteX26" fmla="*/ 2333337 w 2497282"/>
                <a:gd name="connsiteY26" fmla="*/ 921294 h 2364509"/>
                <a:gd name="connsiteX27" fmla="*/ 2333337 w 2497282"/>
                <a:gd name="connsiteY27" fmla="*/ 829399 h 2364509"/>
                <a:gd name="connsiteX28" fmla="*/ 2497282 w 2497282"/>
                <a:gd name="connsiteY28" fmla="*/ 993345 h 2364509"/>
                <a:gd name="connsiteX29" fmla="*/ 2333337 w 2497282"/>
                <a:gd name="connsiteY29" fmla="*/ 1157290 h 2364509"/>
                <a:gd name="connsiteX30" fmla="*/ 2333337 w 2497282"/>
                <a:gd name="connsiteY30" fmla="*/ 1065395 h 2364509"/>
                <a:gd name="connsiteX31" fmla="*/ 2128405 w 2497282"/>
                <a:gd name="connsiteY31" fmla="*/ 1065395 h 2364509"/>
                <a:gd name="connsiteX32" fmla="*/ 1985602 w 2497282"/>
                <a:gd name="connsiteY32" fmla="*/ 1208198 h 2364509"/>
                <a:gd name="connsiteX33" fmla="*/ 1985602 w 2497282"/>
                <a:gd name="connsiteY33" fmla="*/ 1546949 h 2364509"/>
                <a:gd name="connsiteX34" fmla="*/ 1985818 w 2497282"/>
                <a:gd name="connsiteY34" fmla="*/ 1546949 h 2364509"/>
                <a:gd name="connsiteX35" fmla="*/ 1985818 w 2497282"/>
                <a:gd name="connsiteY35" fmla="*/ 2033533 h 2364509"/>
                <a:gd name="connsiteX36" fmla="*/ 1654842 w 2497282"/>
                <a:gd name="connsiteY36" fmla="*/ 2364509 h 2364509"/>
                <a:gd name="connsiteX37" fmla="*/ 330976 w 2497282"/>
                <a:gd name="connsiteY37" fmla="*/ 2364509 h 2364509"/>
                <a:gd name="connsiteX38" fmla="*/ 0 w 2497282"/>
                <a:gd name="connsiteY38" fmla="*/ 2033533 h 2364509"/>
                <a:gd name="connsiteX39" fmla="*/ 0 w 2497282"/>
                <a:gd name="connsiteY39" fmla="*/ 330976 h 2364509"/>
                <a:gd name="connsiteX40" fmla="*/ 330976 w 2497282"/>
                <a:gd name="connsiteY40" fmla="*/ 0 h 2364509"/>
                <a:gd name="connsiteX0" fmla="*/ 330976 w 2497282"/>
                <a:gd name="connsiteY0" fmla="*/ 0 h 2364509"/>
                <a:gd name="connsiteX1" fmla="*/ 1654842 w 2497282"/>
                <a:gd name="connsiteY1" fmla="*/ 0 h 2364509"/>
                <a:gd name="connsiteX2" fmla="*/ 1979094 w 2497282"/>
                <a:gd name="connsiteY2" fmla="*/ 264273 h 2364509"/>
                <a:gd name="connsiteX3" fmla="*/ 1985963 w 2497282"/>
                <a:gd name="connsiteY3" fmla="*/ 320606 h 2364509"/>
                <a:gd name="connsiteX4" fmla="*/ 1985963 w 2497282"/>
                <a:gd name="connsiteY4" fmla="*/ 651813 h 2364509"/>
                <a:gd name="connsiteX5" fmla="*/ 1985818 w 2497282"/>
                <a:gd name="connsiteY5" fmla="*/ 652531 h 2364509"/>
                <a:gd name="connsiteX6" fmla="*/ 1985818 w 2497282"/>
                <a:gd name="connsiteY6" fmla="*/ 657949 h 2364509"/>
                <a:gd name="connsiteX7" fmla="*/ 1984724 w 2497282"/>
                <a:gd name="connsiteY7" fmla="*/ 657949 h 2364509"/>
                <a:gd name="connsiteX8" fmla="*/ 1980349 w 2497282"/>
                <a:gd name="connsiteY8" fmla="*/ 679620 h 2364509"/>
                <a:gd name="connsiteX9" fmla="*/ 1914525 w 2497282"/>
                <a:gd name="connsiteY9" fmla="*/ 723251 h 2364509"/>
                <a:gd name="connsiteX10" fmla="*/ 1848701 w 2497282"/>
                <a:gd name="connsiteY10" fmla="*/ 679620 h 2364509"/>
                <a:gd name="connsiteX11" fmla="*/ 1844326 w 2497282"/>
                <a:gd name="connsiteY11" fmla="*/ 657949 h 2364509"/>
                <a:gd name="connsiteX12" fmla="*/ 1842311 w 2497282"/>
                <a:gd name="connsiteY12" fmla="*/ 657949 h 2364509"/>
                <a:gd name="connsiteX13" fmla="*/ 1842311 w 2497282"/>
                <a:gd name="connsiteY13" fmla="*/ 380114 h 2364509"/>
                <a:gd name="connsiteX14" fmla="*/ 1633069 w 2497282"/>
                <a:gd name="connsiteY14" fmla="*/ 170872 h 2364509"/>
                <a:gd name="connsiteX15" fmla="*/ 352748 w 2497282"/>
                <a:gd name="connsiteY15" fmla="*/ 170872 h 2364509"/>
                <a:gd name="connsiteX16" fmla="*/ 143506 w 2497282"/>
                <a:gd name="connsiteY16" fmla="*/ 380114 h 2364509"/>
                <a:gd name="connsiteX17" fmla="*/ 143506 w 2497282"/>
                <a:gd name="connsiteY17" fmla="*/ 1984393 h 2364509"/>
                <a:gd name="connsiteX18" fmla="*/ 352748 w 2497282"/>
                <a:gd name="connsiteY18" fmla="*/ 2193635 h 2364509"/>
                <a:gd name="connsiteX19" fmla="*/ 1633069 w 2497282"/>
                <a:gd name="connsiteY19" fmla="*/ 2193635 h 2364509"/>
                <a:gd name="connsiteX20" fmla="*/ 1842311 w 2497282"/>
                <a:gd name="connsiteY20" fmla="*/ 1984393 h 2364509"/>
                <a:gd name="connsiteX21" fmla="*/ 1842311 w 2497282"/>
                <a:gd name="connsiteY21" fmla="*/ 1799217 h 2364509"/>
                <a:gd name="connsiteX22" fmla="*/ 1841500 w 2497282"/>
                <a:gd name="connsiteY22" fmla="*/ 1799217 h 2364509"/>
                <a:gd name="connsiteX23" fmla="*/ 1841500 w 2497282"/>
                <a:gd name="connsiteY23" fmla="*/ 1208198 h 2364509"/>
                <a:gd name="connsiteX24" fmla="*/ 2128405 w 2497282"/>
                <a:gd name="connsiteY24" fmla="*/ 921293 h 2364509"/>
                <a:gd name="connsiteX25" fmla="*/ 2333337 w 2497282"/>
                <a:gd name="connsiteY25" fmla="*/ 921294 h 2364509"/>
                <a:gd name="connsiteX26" fmla="*/ 2333337 w 2497282"/>
                <a:gd name="connsiteY26" fmla="*/ 829399 h 2364509"/>
                <a:gd name="connsiteX27" fmla="*/ 2497282 w 2497282"/>
                <a:gd name="connsiteY27" fmla="*/ 993345 h 2364509"/>
                <a:gd name="connsiteX28" fmla="*/ 2333337 w 2497282"/>
                <a:gd name="connsiteY28" fmla="*/ 1157290 h 2364509"/>
                <a:gd name="connsiteX29" fmla="*/ 2333337 w 2497282"/>
                <a:gd name="connsiteY29" fmla="*/ 1065395 h 2364509"/>
                <a:gd name="connsiteX30" fmla="*/ 2128405 w 2497282"/>
                <a:gd name="connsiteY30" fmla="*/ 1065395 h 2364509"/>
                <a:gd name="connsiteX31" fmla="*/ 1985602 w 2497282"/>
                <a:gd name="connsiteY31" fmla="*/ 1208198 h 2364509"/>
                <a:gd name="connsiteX32" fmla="*/ 1985602 w 2497282"/>
                <a:gd name="connsiteY32" fmla="*/ 1546949 h 2364509"/>
                <a:gd name="connsiteX33" fmla="*/ 1985818 w 2497282"/>
                <a:gd name="connsiteY33" fmla="*/ 1546949 h 2364509"/>
                <a:gd name="connsiteX34" fmla="*/ 1985818 w 2497282"/>
                <a:gd name="connsiteY34" fmla="*/ 2033533 h 2364509"/>
                <a:gd name="connsiteX35" fmla="*/ 1654842 w 2497282"/>
                <a:gd name="connsiteY35" fmla="*/ 2364509 h 2364509"/>
                <a:gd name="connsiteX36" fmla="*/ 330976 w 2497282"/>
                <a:gd name="connsiteY36" fmla="*/ 2364509 h 2364509"/>
                <a:gd name="connsiteX37" fmla="*/ 0 w 2497282"/>
                <a:gd name="connsiteY37" fmla="*/ 2033533 h 2364509"/>
                <a:gd name="connsiteX38" fmla="*/ 0 w 2497282"/>
                <a:gd name="connsiteY38" fmla="*/ 330976 h 2364509"/>
                <a:gd name="connsiteX39" fmla="*/ 330976 w 2497282"/>
                <a:gd name="connsiteY39" fmla="*/ 0 h 236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497282" h="2364509">
                  <a:moveTo>
                    <a:pt x="330976" y="0"/>
                  </a:moveTo>
                  <a:lnTo>
                    <a:pt x="1654842" y="0"/>
                  </a:lnTo>
                  <a:cubicBezTo>
                    <a:pt x="1814786" y="0"/>
                    <a:pt x="1948232" y="113453"/>
                    <a:pt x="1979094" y="264273"/>
                  </a:cubicBezTo>
                  <a:lnTo>
                    <a:pt x="1985963" y="320606"/>
                  </a:lnTo>
                  <a:lnTo>
                    <a:pt x="1985963" y="651813"/>
                  </a:lnTo>
                  <a:cubicBezTo>
                    <a:pt x="1985915" y="652052"/>
                    <a:pt x="1985866" y="652292"/>
                    <a:pt x="1985818" y="652531"/>
                  </a:cubicBezTo>
                  <a:lnTo>
                    <a:pt x="1985818" y="657949"/>
                  </a:lnTo>
                  <a:lnTo>
                    <a:pt x="1984724" y="657949"/>
                  </a:lnTo>
                  <a:lnTo>
                    <a:pt x="1980349" y="679620"/>
                  </a:lnTo>
                  <a:cubicBezTo>
                    <a:pt x="1969504" y="705260"/>
                    <a:pt x="1944116" y="723251"/>
                    <a:pt x="1914525" y="723251"/>
                  </a:cubicBezTo>
                  <a:cubicBezTo>
                    <a:pt x="1884935" y="723251"/>
                    <a:pt x="1859546" y="705260"/>
                    <a:pt x="1848701" y="679620"/>
                  </a:cubicBezTo>
                  <a:lnTo>
                    <a:pt x="1844326" y="657949"/>
                  </a:lnTo>
                  <a:lnTo>
                    <a:pt x="1842311" y="657949"/>
                  </a:lnTo>
                  <a:lnTo>
                    <a:pt x="1842311" y="380114"/>
                  </a:lnTo>
                  <a:cubicBezTo>
                    <a:pt x="1842311" y="264553"/>
                    <a:pt x="1748630" y="170872"/>
                    <a:pt x="1633069" y="170872"/>
                  </a:cubicBezTo>
                  <a:lnTo>
                    <a:pt x="352748" y="170872"/>
                  </a:lnTo>
                  <a:cubicBezTo>
                    <a:pt x="237187" y="170872"/>
                    <a:pt x="143506" y="264553"/>
                    <a:pt x="143506" y="380114"/>
                  </a:cubicBezTo>
                  <a:lnTo>
                    <a:pt x="143506" y="1984393"/>
                  </a:lnTo>
                  <a:cubicBezTo>
                    <a:pt x="143506" y="2099954"/>
                    <a:pt x="237187" y="2193635"/>
                    <a:pt x="352748" y="2193635"/>
                  </a:cubicBezTo>
                  <a:lnTo>
                    <a:pt x="1633069" y="2193635"/>
                  </a:lnTo>
                  <a:cubicBezTo>
                    <a:pt x="1748630" y="2193635"/>
                    <a:pt x="1842311" y="2099954"/>
                    <a:pt x="1842311" y="1984393"/>
                  </a:cubicBezTo>
                  <a:lnTo>
                    <a:pt x="1842311" y="1799217"/>
                  </a:lnTo>
                  <a:lnTo>
                    <a:pt x="1841500" y="1799217"/>
                  </a:lnTo>
                  <a:lnTo>
                    <a:pt x="1841500" y="1208198"/>
                  </a:lnTo>
                  <a:cubicBezTo>
                    <a:pt x="1841500" y="1049745"/>
                    <a:pt x="1969952" y="921293"/>
                    <a:pt x="2128405" y="921293"/>
                  </a:cubicBezTo>
                  <a:lnTo>
                    <a:pt x="2333337" y="921294"/>
                  </a:lnTo>
                  <a:lnTo>
                    <a:pt x="2333337" y="829399"/>
                  </a:lnTo>
                  <a:lnTo>
                    <a:pt x="2497282" y="993345"/>
                  </a:lnTo>
                  <a:lnTo>
                    <a:pt x="2333337" y="1157290"/>
                  </a:lnTo>
                  <a:lnTo>
                    <a:pt x="2333337" y="1065395"/>
                  </a:lnTo>
                  <a:lnTo>
                    <a:pt x="2128405" y="1065395"/>
                  </a:lnTo>
                  <a:cubicBezTo>
                    <a:pt x="2049537" y="1065395"/>
                    <a:pt x="1985602" y="1129330"/>
                    <a:pt x="1985602" y="1208198"/>
                  </a:cubicBezTo>
                  <a:lnTo>
                    <a:pt x="1985602" y="1546949"/>
                  </a:lnTo>
                  <a:lnTo>
                    <a:pt x="1985818" y="1546949"/>
                  </a:lnTo>
                  <a:lnTo>
                    <a:pt x="1985818" y="2033533"/>
                  </a:lnTo>
                  <a:cubicBezTo>
                    <a:pt x="1985818" y="2216326"/>
                    <a:pt x="1837635" y="2364509"/>
                    <a:pt x="1654842" y="2364509"/>
                  </a:cubicBezTo>
                  <a:lnTo>
                    <a:pt x="330976" y="2364509"/>
                  </a:lnTo>
                  <a:cubicBezTo>
                    <a:pt x="148183" y="2364509"/>
                    <a:pt x="0" y="2216326"/>
                    <a:pt x="0" y="2033533"/>
                  </a:cubicBezTo>
                  <a:lnTo>
                    <a:pt x="0" y="330976"/>
                  </a:lnTo>
                  <a:cubicBezTo>
                    <a:pt x="0" y="148183"/>
                    <a:pt x="148183" y="0"/>
                    <a:pt x="330976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" name="Graphic 10" descr="Rocket">
              <a:extLst>
                <a:ext uri="{FF2B5EF4-FFF2-40B4-BE49-F238E27FC236}">
                  <a16:creationId xmlns:a16="http://schemas.microsoft.com/office/drawing/2014/main" id="{7FD908A1-B5BE-43BC-BD6E-9D802351B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36533" y="2286071"/>
              <a:ext cx="842765" cy="842765"/>
            </a:xfrm>
            <a:prstGeom prst="rect">
              <a:avLst/>
            </a:prstGeom>
          </p:spPr>
        </p:pic>
        <p:pic>
          <p:nvPicPr>
            <p:cNvPr id="12" name="Graphic 11" descr="Puzzle">
              <a:extLst>
                <a:ext uri="{FF2B5EF4-FFF2-40B4-BE49-F238E27FC236}">
                  <a16:creationId xmlns:a16="http://schemas.microsoft.com/office/drawing/2014/main" id="{D1B0B6E7-A06C-4958-9AEE-DCCFCEF31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8936" y="2185441"/>
              <a:ext cx="842765" cy="842765"/>
            </a:xfrm>
            <a:prstGeom prst="rect">
              <a:avLst/>
            </a:prstGeom>
          </p:spPr>
        </p:pic>
      </p:grpSp>
      <p:pic>
        <p:nvPicPr>
          <p:cNvPr id="13" name="Graphic 12" descr="Users">
            <a:extLst>
              <a:ext uri="{FF2B5EF4-FFF2-40B4-BE49-F238E27FC236}">
                <a16:creationId xmlns:a16="http://schemas.microsoft.com/office/drawing/2014/main" id="{B825BD08-F998-41DF-A668-214DC5741F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1840" y="2774108"/>
            <a:ext cx="1256015" cy="1175103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249B4E1-1971-42E2-8995-157269C7C8BE}"/>
              </a:ext>
            </a:extLst>
          </p:cNvPr>
          <p:cNvSpPr/>
          <p:nvPr/>
        </p:nvSpPr>
        <p:spPr>
          <a:xfrm>
            <a:off x="7604379" y="2261116"/>
            <a:ext cx="2791370" cy="2472702"/>
          </a:xfrm>
          <a:custGeom>
            <a:avLst/>
            <a:gdLst>
              <a:gd name="connsiteX0" fmla="*/ 330976 w 2497282"/>
              <a:gd name="connsiteY0" fmla="*/ 0 h 2364509"/>
              <a:gd name="connsiteX1" fmla="*/ 1654842 w 2497282"/>
              <a:gd name="connsiteY1" fmla="*/ 0 h 2364509"/>
              <a:gd name="connsiteX2" fmla="*/ 1979094 w 2497282"/>
              <a:gd name="connsiteY2" fmla="*/ 264273 h 2364509"/>
              <a:gd name="connsiteX3" fmla="*/ 1983586 w 2497282"/>
              <a:gd name="connsiteY3" fmla="*/ 308830 h 2364509"/>
              <a:gd name="connsiteX4" fmla="*/ 1985963 w 2497282"/>
              <a:gd name="connsiteY4" fmla="*/ 320606 h 2364509"/>
              <a:gd name="connsiteX5" fmla="*/ 1985963 w 2497282"/>
              <a:gd name="connsiteY5" fmla="*/ 651813 h 2364509"/>
              <a:gd name="connsiteX6" fmla="*/ 1985818 w 2497282"/>
              <a:gd name="connsiteY6" fmla="*/ 652531 h 2364509"/>
              <a:gd name="connsiteX7" fmla="*/ 1985818 w 2497282"/>
              <a:gd name="connsiteY7" fmla="*/ 657949 h 2364509"/>
              <a:gd name="connsiteX8" fmla="*/ 1984724 w 2497282"/>
              <a:gd name="connsiteY8" fmla="*/ 657949 h 2364509"/>
              <a:gd name="connsiteX9" fmla="*/ 1980349 w 2497282"/>
              <a:gd name="connsiteY9" fmla="*/ 679620 h 2364509"/>
              <a:gd name="connsiteX10" fmla="*/ 1914525 w 2497282"/>
              <a:gd name="connsiteY10" fmla="*/ 723251 h 2364509"/>
              <a:gd name="connsiteX11" fmla="*/ 1848701 w 2497282"/>
              <a:gd name="connsiteY11" fmla="*/ 679620 h 2364509"/>
              <a:gd name="connsiteX12" fmla="*/ 1844326 w 2497282"/>
              <a:gd name="connsiteY12" fmla="*/ 657949 h 2364509"/>
              <a:gd name="connsiteX13" fmla="*/ 1842311 w 2497282"/>
              <a:gd name="connsiteY13" fmla="*/ 657949 h 2364509"/>
              <a:gd name="connsiteX14" fmla="*/ 1842311 w 2497282"/>
              <a:gd name="connsiteY14" fmla="*/ 380114 h 2364509"/>
              <a:gd name="connsiteX15" fmla="*/ 1633069 w 2497282"/>
              <a:gd name="connsiteY15" fmla="*/ 170872 h 2364509"/>
              <a:gd name="connsiteX16" fmla="*/ 352748 w 2497282"/>
              <a:gd name="connsiteY16" fmla="*/ 170872 h 2364509"/>
              <a:gd name="connsiteX17" fmla="*/ 143506 w 2497282"/>
              <a:gd name="connsiteY17" fmla="*/ 380114 h 2364509"/>
              <a:gd name="connsiteX18" fmla="*/ 143506 w 2497282"/>
              <a:gd name="connsiteY18" fmla="*/ 1984393 h 2364509"/>
              <a:gd name="connsiteX19" fmla="*/ 352748 w 2497282"/>
              <a:gd name="connsiteY19" fmla="*/ 2193635 h 2364509"/>
              <a:gd name="connsiteX20" fmla="*/ 1633069 w 2497282"/>
              <a:gd name="connsiteY20" fmla="*/ 2193635 h 2364509"/>
              <a:gd name="connsiteX21" fmla="*/ 1842311 w 2497282"/>
              <a:gd name="connsiteY21" fmla="*/ 1984393 h 2364509"/>
              <a:gd name="connsiteX22" fmla="*/ 1842311 w 2497282"/>
              <a:gd name="connsiteY22" fmla="*/ 1799217 h 2364509"/>
              <a:gd name="connsiteX23" fmla="*/ 1841500 w 2497282"/>
              <a:gd name="connsiteY23" fmla="*/ 1799217 h 2364509"/>
              <a:gd name="connsiteX24" fmla="*/ 1841500 w 2497282"/>
              <a:gd name="connsiteY24" fmla="*/ 1208198 h 2364509"/>
              <a:gd name="connsiteX25" fmla="*/ 2128405 w 2497282"/>
              <a:gd name="connsiteY25" fmla="*/ 921293 h 2364509"/>
              <a:gd name="connsiteX26" fmla="*/ 2333337 w 2497282"/>
              <a:gd name="connsiteY26" fmla="*/ 921294 h 2364509"/>
              <a:gd name="connsiteX27" fmla="*/ 2333337 w 2497282"/>
              <a:gd name="connsiteY27" fmla="*/ 829399 h 2364509"/>
              <a:gd name="connsiteX28" fmla="*/ 2497282 w 2497282"/>
              <a:gd name="connsiteY28" fmla="*/ 993345 h 2364509"/>
              <a:gd name="connsiteX29" fmla="*/ 2333337 w 2497282"/>
              <a:gd name="connsiteY29" fmla="*/ 1157290 h 2364509"/>
              <a:gd name="connsiteX30" fmla="*/ 2333337 w 2497282"/>
              <a:gd name="connsiteY30" fmla="*/ 1065395 h 2364509"/>
              <a:gd name="connsiteX31" fmla="*/ 2128405 w 2497282"/>
              <a:gd name="connsiteY31" fmla="*/ 1065395 h 2364509"/>
              <a:gd name="connsiteX32" fmla="*/ 1985602 w 2497282"/>
              <a:gd name="connsiteY32" fmla="*/ 1208198 h 2364509"/>
              <a:gd name="connsiteX33" fmla="*/ 1985602 w 2497282"/>
              <a:gd name="connsiteY33" fmla="*/ 1546949 h 2364509"/>
              <a:gd name="connsiteX34" fmla="*/ 1985818 w 2497282"/>
              <a:gd name="connsiteY34" fmla="*/ 1546949 h 2364509"/>
              <a:gd name="connsiteX35" fmla="*/ 1985818 w 2497282"/>
              <a:gd name="connsiteY35" fmla="*/ 2033533 h 2364509"/>
              <a:gd name="connsiteX36" fmla="*/ 1654842 w 2497282"/>
              <a:gd name="connsiteY36" fmla="*/ 2364509 h 2364509"/>
              <a:gd name="connsiteX37" fmla="*/ 330976 w 2497282"/>
              <a:gd name="connsiteY37" fmla="*/ 2364509 h 2364509"/>
              <a:gd name="connsiteX38" fmla="*/ 0 w 2497282"/>
              <a:gd name="connsiteY38" fmla="*/ 2033533 h 2364509"/>
              <a:gd name="connsiteX39" fmla="*/ 0 w 2497282"/>
              <a:gd name="connsiteY39" fmla="*/ 330976 h 2364509"/>
              <a:gd name="connsiteX40" fmla="*/ 330976 w 2497282"/>
              <a:gd name="connsiteY40" fmla="*/ 0 h 2364509"/>
              <a:gd name="connsiteX0" fmla="*/ 330976 w 2497282"/>
              <a:gd name="connsiteY0" fmla="*/ 0 h 2364509"/>
              <a:gd name="connsiteX1" fmla="*/ 1654842 w 2497282"/>
              <a:gd name="connsiteY1" fmla="*/ 0 h 2364509"/>
              <a:gd name="connsiteX2" fmla="*/ 1979094 w 2497282"/>
              <a:gd name="connsiteY2" fmla="*/ 264273 h 2364509"/>
              <a:gd name="connsiteX3" fmla="*/ 1985963 w 2497282"/>
              <a:gd name="connsiteY3" fmla="*/ 320606 h 2364509"/>
              <a:gd name="connsiteX4" fmla="*/ 1985963 w 2497282"/>
              <a:gd name="connsiteY4" fmla="*/ 651813 h 2364509"/>
              <a:gd name="connsiteX5" fmla="*/ 1985818 w 2497282"/>
              <a:gd name="connsiteY5" fmla="*/ 652531 h 2364509"/>
              <a:gd name="connsiteX6" fmla="*/ 1985818 w 2497282"/>
              <a:gd name="connsiteY6" fmla="*/ 657949 h 2364509"/>
              <a:gd name="connsiteX7" fmla="*/ 1984724 w 2497282"/>
              <a:gd name="connsiteY7" fmla="*/ 657949 h 2364509"/>
              <a:gd name="connsiteX8" fmla="*/ 1980349 w 2497282"/>
              <a:gd name="connsiteY8" fmla="*/ 679620 h 2364509"/>
              <a:gd name="connsiteX9" fmla="*/ 1914525 w 2497282"/>
              <a:gd name="connsiteY9" fmla="*/ 723251 h 2364509"/>
              <a:gd name="connsiteX10" fmla="*/ 1848701 w 2497282"/>
              <a:gd name="connsiteY10" fmla="*/ 679620 h 2364509"/>
              <a:gd name="connsiteX11" fmla="*/ 1844326 w 2497282"/>
              <a:gd name="connsiteY11" fmla="*/ 657949 h 2364509"/>
              <a:gd name="connsiteX12" fmla="*/ 1842311 w 2497282"/>
              <a:gd name="connsiteY12" fmla="*/ 657949 h 2364509"/>
              <a:gd name="connsiteX13" fmla="*/ 1842311 w 2497282"/>
              <a:gd name="connsiteY13" fmla="*/ 380114 h 2364509"/>
              <a:gd name="connsiteX14" fmla="*/ 1633069 w 2497282"/>
              <a:gd name="connsiteY14" fmla="*/ 170872 h 2364509"/>
              <a:gd name="connsiteX15" fmla="*/ 352748 w 2497282"/>
              <a:gd name="connsiteY15" fmla="*/ 170872 h 2364509"/>
              <a:gd name="connsiteX16" fmla="*/ 143506 w 2497282"/>
              <a:gd name="connsiteY16" fmla="*/ 380114 h 2364509"/>
              <a:gd name="connsiteX17" fmla="*/ 143506 w 2497282"/>
              <a:gd name="connsiteY17" fmla="*/ 1984393 h 2364509"/>
              <a:gd name="connsiteX18" fmla="*/ 352748 w 2497282"/>
              <a:gd name="connsiteY18" fmla="*/ 2193635 h 2364509"/>
              <a:gd name="connsiteX19" fmla="*/ 1633069 w 2497282"/>
              <a:gd name="connsiteY19" fmla="*/ 2193635 h 2364509"/>
              <a:gd name="connsiteX20" fmla="*/ 1842311 w 2497282"/>
              <a:gd name="connsiteY20" fmla="*/ 1984393 h 2364509"/>
              <a:gd name="connsiteX21" fmla="*/ 1842311 w 2497282"/>
              <a:gd name="connsiteY21" fmla="*/ 1799217 h 2364509"/>
              <a:gd name="connsiteX22" fmla="*/ 1841500 w 2497282"/>
              <a:gd name="connsiteY22" fmla="*/ 1799217 h 2364509"/>
              <a:gd name="connsiteX23" fmla="*/ 1841500 w 2497282"/>
              <a:gd name="connsiteY23" fmla="*/ 1208198 h 2364509"/>
              <a:gd name="connsiteX24" fmla="*/ 2128405 w 2497282"/>
              <a:gd name="connsiteY24" fmla="*/ 921293 h 2364509"/>
              <a:gd name="connsiteX25" fmla="*/ 2333337 w 2497282"/>
              <a:gd name="connsiteY25" fmla="*/ 921294 h 2364509"/>
              <a:gd name="connsiteX26" fmla="*/ 2333337 w 2497282"/>
              <a:gd name="connsiteY26" fmla="*/ 829399 h 2364509"/>
              <a:gd name="connsiteX27" fmla="*/ 2497282 w 2497282"/>
              <a:gd name="connsiteY27" fmla="*/ 993345 h 2364509"/>
              <a:gd name="connsiteX28" fmla="*/ 2333337 w 2497282"/>
              <a:gd name="connsiteY28" fmla="*/ 1157290 h 2364509"/>
              <a:gd name="connsiteX29" fmla="*/ 2333337 w 2497282"/>
              <a:gd name="connsiteY29" fmla="*/ 1065395 h 2364509"/>
              <a:gd name="connsiteX30" fmla="*/ 2128405 w 2497282"/>
              <a:gd name="connsiteY30" fmla="*/ 1065395 h 2364509"/>
              <a:gd name="connsiteX31" fmla="*/ 1985602 w 2497282"/>
              <a:gd name="connsiteY31" fmla="*/ 1208198 h 2364509"/>
              <a:gd name="connsiteX32" fmla="*/ 1985602 w 2497282"/>
              <a:gd name="connsiteY32" fmla="*/ 1546949 h 2364509"/>
              <a:gd name="connsiteX33" fmla="*/ 1985818 w 2497282"/>
              <a:gd name="connsiteY33" fmla="*/ 1546949 h 2364509"/>
              <a:gd name="connsiteX34" fmla="*/ 1985818 w 2497282"/>
              <a:gd name="connsiteY34" fmla="*/ 2033533 h 2364509"/>
              <a:gd name="connsiteX35" fmla="*/ 1654842 w 2497282"/>
              <a:gd name="connsiteY35" fmla="*/ 2364509 h 2364509"/>
              <a:gd name="connsiteX36" fmla="*/ 330976 w 2497282"/>
              <a:gd name="connsiteY36" fmla="*/ 2364509 h 2364509"/>
              <a:gd name="connsiteX37" fmla="*/ 0 w 2497282"/>
              <a:gd name="connsiteY37" fmla="*/ 2033533 h 2364509"/>
              <a:gd name="connsiteX38" fmla="*/ 0 w 2497282"/>
              <a:gd name="connsiteY38" fmla="*/ 330976 h 2364509"/>
              <a:gd name="connsiteX39" fmla="*/ 330976 w 2497282"/>
              <a:gd name="connsiteY39" fmla="*/ 0 h 236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497282" h="2364509">
                <a:moveTo>
                  <a:pt x="330976" y="0"/>
                </a:moveTo>
                <a:lnTo>
                  <a:pt x="1654842" y="0"/>
                </a:lnTo>
                <a:cubicBezTo>
                  <a:pt x="1814786" y="0"/>
                  <a:pt x="1948232" y="113453"/>
                  <a:pt x="1979094" y="264273"/>
                </a:cubicBezTo>
                <a:lnTo>
                  <a:pt x="1985963" y="320606"/>
                </a:lnTo>
                <a:lnTo>
                  <a:pt x="1985963" y="651813"/>
                </a:lnTo>
                <a:cubicBezTo>
                  <a:pt x="1985915" y="652052"/>
                  <a:pt x="1985866" y="652292"/>
                  <a:pt x="1985818" y="652531"/>
                </a:cubicBezTo>
                <a:lnTo>
                  <a:pt x="1985818" y="657949"/>
                </a:lnTo>
                <a:lnTo>
                  <a:pt x="1984724" y="657949"/>
                </a:lnTo>
                <a:lnTo>
                  <a:pt x="1980349" y="679620"/>
                </a:lnTo>
                <a:cubicBezTo>
                  <a:pt x="1969504" y="705260"/>
                  <a:pt x="1944116" y="723251"/>
                  <a:pt x="1914525" y="723251"/>
                </a:cubicBezTo>
                <a:cubicBezTo>
                  <a:pt x="1884935" y="723251"/>
                  <a:pt x="1859546" y="705260"/>
                  <a:pt x="1848701" y="679620"/>
                </a:cubicBezTo>
                <a:lnTo>
                  <a:pt x="1844326" y="657949"/>
                </a:lnTo>
                <a:lnTo>
                  <a:pt x="1842311" y="657949"/>
                </a:lnTo>
                <a:lnTo>
                  <a:pt x="1842311" y="380114"/>
                </a:lnTo>
                <a:cubicBezTo>
                  <a:pt x="1842311" y="264553"/>
                  <a:pt x="1748630" y="170872"/>
                  <a:pt x="1633069" y="170872"/>
                </a:cubicBezTo>
                <a:lnTo>
                  <a:pt x="352748" y="170872"/>
                </a:lnTo>
                <a:cubicBezTo>
                  <a:pt x="237187" y="170872"/>
                  <a:pt x="143506" y="264553"/>
                  <a:pt x="143506" y="380114"/>
                </a:cubicBezTo>
                <a:lnTo>
                  <a:pt x="143506" y="1984393"/>
                </a:lnTo>
                <a:cubicBezTo>
                  <a:pt x="143506" y="2099954"/>
                  <a:pt x="237187" y="2193635"/>
                  <a:pt x="352748" y="2193635"/>
                </a:cubicBezTo>
                <a:lnTo>
                  <a:pt x="1633069" y="2193635"/>
                </a:lnTo>
                <a:cubicBezTo>
                  <a:pt x="1748630" y="2193635"/>
                  <a:pt x="1842311" y="2099954"/>
                  <a:pt x="1842311" y="1984393"/>
                </a:cubicBezTo>
                <a:lnTo>
                  <a:pt x="1842311" y="1799217"/>
                </a:lnTo>
                <a:lnTo>
                  <a:pt x="1841500" y="1799217"/>
                </a:lnTo>
                <a:lnTo>
                  <a:pt x="1841500" y="1208198"/>
                </a:lnTo>
                <a:cubicBezTo>
                  <a:pt x="1841500" y="1049745"/>
                  <a:pt x="1969952" y="921293"/>
                  <a:pt x="2128405" y="921293"/>
                </a:cubicBezTo>
                <a:lnTo>
                  <a:pt x="2333337" y="921294"/>
                </a:lnTo>
                <a:lnTo>
                  <a:pt x="2333337" y="829399"/>
                </a:lnTo>
                <a:lnTo>
                  <a:pt x="2497282" y="993345"/>
                </a:lnTo>
                <a:lnTo>
                  <a:pt x="2333337" y="1157290"/>
                </a:lnTo>
                <a:lnTo>
                  <a:pt x="2333337" y="1065395"/>
                </a:lnTo>
                <a:lnTo>
                  <a:pt x="2128405" y="1065395"/>
                </a:lnTo>
                <a:cubicBezTo>
                  <a:pt x="2049537" y="1065395"/>
                  <a:pt x="1985602" y="1129330"/>
                  <a:pt x="1985602" y="1208198"/>
                </a:cubicBezTo>
                <a:lnTo>
                  <a:pt x="1985602" y="1546949"/>
                </a:lnTo>
                <a:lnTo>
                  <a:pt x="1985818" y="1546949"/>
                </a:lnTo>
                <a:lnTo>
                  <a:pt x="1985818" y="2033533"/>
                </a:lnTo>
                <a:cubicBezTo>
                  <a:pt x="1985818" y="2216326"/>
                  <a:pt x="1837635" y="2364509"/>
                  <a:pt x="1654842" y="2364509"/>
                </a:cubicBezTo>
                <a:lnTo>
                  <a:pt x="330976" y="2364509"/>
                </a:lnTo>
                <a:cubicBezTo>
                  <a:pt x="148183" y="2364509"/>
                  <a:pt x="0" y="2216326"/>
                  <a:pt x="0" y="2033533"/>
                </a:cubicBezTo>
                <a:lnTo>
                  <a:pt x="0" y="330976"/>
                </a:lnTo>
                <a:cubicBezTo>
                  <a:pt x="0" y="148183"/>
                  <a:pt x="148183" y="0"/>
                  <a:pt x="330976" y="0"/>
                </a:cubicBezTo>
                <a:close/>
              </a:path>
            </a:pathLst>
          </a:custGeom>
          <a:gradFill>
            <a:gsLst>
              <a:gs pos="91000">
                <a:srgbClr val="F4A61D"/>
              </a:gs>
              <a:gs pos="50000">
                <a:srgbClr val="D9126B"/>
              </a:gs>
              <a:gs pos="25000">
                <a:srgbClr val="854D82"/>
              </a:gs>
              <a:gs pos="0">
                <a:srgbClr val="013D4D">
                  <a:lumMod val="75000"/>
                  <a:lumOff val="25000"/>
                </a:srgbClr>
              </a:gs>
              <a:gs pos="100000">
                <a:srgbClr val="FFD123"/>
              </a:gs>
            </a:gsLst>
            <a:lin ang="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47200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F960-1F64-4700-8A29-FD978B8BE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8FE6E-5058-4A5C-80B3-D317123E4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7021749" cy="4351338"/>
          </a:xfrm>
        </p:spPr>
        <p:txBody>
          <a:bodyPr/>
          <a:lstStyle/>
          <a:p>
            <a:r>
              <a:rPr lang="en-US" dirty="0"/>
              <a:t>Some use case specific content</a:t>
            </a:r>
          </a:p>
          <a:p>
            <a:r>
              <a:rPr lang="en-US" dirty="0"/>
              <a:t>Defines a how a bot conversation plays out</a:t>
            </a:r>
          </a:p>
          <a:p>
            <a:r>
              <a:rPr lang="en-IN" dirty="0"/>
              <a:t>Has trigger phrases </a:t>
            </a:r>
            <a:endParaRPr lang="en-US" dirty="0"/>
          </a:p>
          <a:p>
            <a:r>
              <a:rPr lang="en-US" dirty="0"/>
              <a:t>List of predefined topics is available</a:t>
            </a:r>
          </a:p>
          <a:p>
            <a:r>
              <a:rPr lang="en-IN" dirty="0"/>
              <a:t>Two Types of Topics</a:t>
            </a:r>
          </a:p>
          <a:p>
            <a:pPr lvl="1"/>
            <a:r>
              <a:rPr lang="en-IN" dirty="0"/>
              <a:t>User Topics</a:t>
            </a:r>
          </a:p>
          <a:p>
            <a:pPr lvl="1"/>
            <a:r>
              <a:rPr lang="en-IN" dirty="0"/>
              <a:t>System Topics</a:t>
            </a:r>
          </a:p>
          <a:p>
            <a:r>
              <a:rPr lang="en-IN" dirty="0"/>
              <a:t>Add a new topic</a:t>
            </a:r>
          </a:p>
          <a:p>
            <a:pPr marL="0" indent="0">
              <a:buNone/>
            </a:pPr>
            <a:r>
              <a:rPr lang="en-IN" dirty="0"/>
              <a:t>	</a:t>
            </a:r>
          </a:p>
        </p:txBody>
      </p:sp>
      <p:pic>
        <p:nvPicPr>
          <p:cNvPr id="4098" name="Picture 2" descr="Select Topics on the side navigation menu">
            <a:extLst>
              <a:ext uri="{FF2B5EF4-FFF2-40B4-BE49-F238E27FC236}">
                <a16:creationId xmlns:a16="http://schemas.microsoft.com/office/drawing/2014/main" id="{E77A7C03-FF6E-44A8-BCF4-9A636AC7D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158" y="1361121"/>
            <a:ext cx="238125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558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F960-1F64-4700-8A29-FD978B8BE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Entities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8FE6E-5058-4A5C-80B3-D317123E4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650166" cy="4351338"/>
          </a:xfrm>
        </p:spPr>
        <p:txBody>
          <a:bodyPr/>
          <a:lstStyle/>
          <a:p>
            <a:r>
              <a:rPr lang="en-US" dirty="0"/>
              <a:t>Ability for the AI to understand a user's intent</a:t>
            </a:r>
          </a:p>
          <a:p>
            <a:r>
              <a:rPr lang="en-US" dirty="0"/>
              <a:t>Fundamental aspect of natural language understanding is to identify entities</a:t>
            </a:r>
          </a:p>
          <a:p>
            <a:r>
              <a:rPr lang="en-US" dirty="0"/>
              <a:t>Prebuilt entities</a:t>
            </a:r>
          </a:p>
          <a:p>
            <a:r>
              <a:rPr lang="en-IN" dirty="0"/>
              <a:t>Custom entities</a:t>
            </a:r>
          </a:p>
          <a:p>
            <a:r>
              <a:rPr lang="en-IN" dirty="0"/>
              <a:t>Smart matching</a:t>
            </a:r>
          </a:p>
          <a:p>
            <a:r>
              <a:rPr lang="en-IN" dirty="0"/>
              <a:t>Synonyms</a:t>
            </a:r>
          </a:p>
          <a:p>
            <a:r>
              <a:rPr lang="en-US" dirty="0"/>
              <a:t>Use entities in a conversation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8466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1A3E6-4AF9-414B-BBB9-A7E4663E8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Canvas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0357C-23BD-4972-BC37-3ADA168A8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3675077" cy="4351338"/>
          </a:xfrm>
        </p:spPr>
        <p:txBody>
          <a:bodyPr>
            <a:normAutofit lnSpcReduction="10000"/>
          </a:bodyPr>
          <a:lstStyle/>
          <a:p>
            <a:r>
              <a:rPr lang="en-IN" dirty="0"/>
              <a:t>Place for designing flow of the chatbot</a:t>
            </a:r>
          </a:p>
          <a:p>
            <a:r>
              <a:rPr lang="en-IN" dirty="0"/>
              <a:t>This is per topic</a:t>
            </a:r>
          </a:p>
          <a:p>
            <a:r>
              <a:rPr lang="en-IN" dirty="0"/>
              <a:t>Extract information form user responses</a:t>
            </a:r>
          </a:p>
          <a:p>
            <a:r>
              <a:rPr lang="en-IN" dirty="0"/>
              <a:t>Variables</a:t>
            </a:r>
          </a:p>
          <a:p>
            <a:r>
              <a:rPr lang="en-IN" dirty="0"/>
              <a:t>Add nodes</a:t>
            </a:r>
          </a:p>
          <a:p>
            <a:r>
              <a:rPr lang="en-IN" dirty="0"/>
              <a:t>Remember user response</a:t>
            </a:r>
          </a:p>
          <a:p>
            <a:r>
              <a:rPr lang="en-IN" dirty="0"/>
              <a:t>Start an action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20249-13C6-4776-A216-79CE575CF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182" y="1223386"/>
            <a:ext cx="7161644" cy="441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75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90AC9F-C40E-45EB-8A21-E8D5B1D95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Security : End User Auth.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5888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641AA-E521-4B6F-8645-B097C92CE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Authentication to Power Virtual Agents</a:t>
            </a:r>
            <a:endParaRPr lang="en-IN" dirty="0"/>
          </a:p>
        </p:txBody>
      </p:sp>
      <p:sp>
        <p:nvSpPr>
          <p:cNvPr id="7" name="AutoShape 6" descr="Select Authenticate">
            <a:extLst>
              <a:ext uri="{FF2B5EF4-FFF2-40B4-BE49-F238E27FC236}">
                <a16:creationId xmlns:a16="http://schemas.microsoft.com/office/drawing/2014/main" id="{AAF35330-B02E-4A58-8048-D441A8B402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A9CC42-1347-4E62-9A11-24BC35FCB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3" y="2849691"/>
            <a:ext cx="4762500" cy="3009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E93EE4-C009-4F49-BB72-35E95889A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554" y="2792541"/>
            <a:ext cx="4505325" cy="3067050"/>
          </a:xfrm>
          <a:prstGeom prst="rect">
            <a:avLst/>
          </a:prstGeom>
        </p:spPr>
      </p:pic>
      <p:sp>
        <p:nvSpPr>
          <p:cNvPr id="11" name="AutoShape 8" descr="Request to sign in">
            <a:extLst>
              <a:ext uri="{FF2B5EF4-FFF2-40B4-BE49-F238E27FC236}">
                <a16:creationId xmlns:a16="http://schemas.microsoft.com/office/drawing/2014/main" id="{3663C110-0B78-4652-8C46-9A310FAB41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BE94FC-40B6-4633-A3F1-4AAC5772C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3990" y="1620966"/>
            <a:ext cx="2456784" cy="4225668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18DB44B0-D3CB-4060-ABA4-B3276F82A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43" y="1344317"/>
            <a:ext cx="8639105" cy="1456622"/>
          </a:xfrm>
        </p:spPr>
        <p:txBody>
          <a:bodyPr>
            <a:normAutofit fontScale="92500"/>
          </a:bodyPr>
          <a:lstStyle/>
          <a:p>
            <a:r>
              <a:rPr lang="en-US" dirty="0"/>
              <a:t>The </a:t>
            </a:r>
            <a:r>
              <a:rPr lang="en-US" b="1" dirty="0"/>
              <a:t>Authenticate</a:t>
            </a:r>
            <a:r>
              <a:rPr lang="en-US" dirty="0"/>
              <a:t> node is where the user, if not already signed in, will be prompted with a sign-in card.</a:t>
            </a:r>
          </a:p>
          <a:p>
            <a:r>
              <a:rPr lang="en-IN" dirty="0" err="1"/>
              <a:t>IsLoggedIn</a:t>
            </a:r>
            <a:r>
              <a:rPr lang="en-IN" dirty="0"/>
              <a:t> &amp; </a:t>
            </a:r>
            <a:r>
              <a:rPr lang="en-IN" dirty="0" err="1"/>
              <a:t>AuthToken</a:t>
            </a:r>
            <a:r>
              <a:rPr lang="en-IN" dirty="0"/>
              <a:t> are two output variables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243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239AFE-88DD-4B31-918E-4AC2BE004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&amp; Integrate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5530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C7F86-CFCB-4158-9D03-4109522E0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your bot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BEBF2-8941-4EFB-80BD-7FC14C0D0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3239997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dirty="0"/>
              <a:t>Publish the bot at least once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dirty="0"/>
              <a:t>Prebuilt Demo website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dirty="0"/>
              <a:t>Useful to gather feedback from stakeholders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dirty="0"/>
              <a:t>Link will open a new tab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dirty="0"/>
              <a:t>Useful for testing with a limited set of users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dirty="0"/>
              <a:t>Edit the welcome message and suggested trigger phrases for the demo website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dirty="0"/>
              <a:t>Share the demo website link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dirty="0"/>
              <a:t>Add your bot to custom websites as IFrame.</a:t>
            </a:r>
          </a:p>
        </p:txBody>
      </p:sp>
      <p:pic>
        <p:nvPicPr>
          <p:cNvPr id="1026" name="Picture 2" descr="Validate latest bot content for publish">
            <a:extLst>
              <a:ext uri="{FF2B5EF4-FFF2-40B4-BE49-F238E27FC236}">
                <a16:creationId xmlns:a16="http://schemas.microsoft.com/office/drawing/2014/main" id="{8F6A0871-2954-44A2-BB28-681C1A8F1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931" y="1555983"/>
            <a:ext cx="7943669" cy="416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292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Dive to Power Virtual Agents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2DC3E-95D3-440B-91B8-7B2F5521E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21428"/>
            <a:ext cx="4587643" cy="131390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 : Saurabh Goyal</a:t>
            </a:r>
          </a:p>
        </p:txBody>
      </p:sp>
    </p:spTree>
    <p:extLst>
      <p:ext uri="{BB962C8B-B14F-4D97-AF65-F5344CB8AC3E}">
        <p14:creationId xmlns:p14="http://schemas.microsoft.com/office/powerpoint/2010/main" val="4042004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5B665-EB73-442B-90FA-3D16C3A6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00AB36A-53B1-4A1F-BBA1-2A84A61E2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114"/>
            <a:ext cx="3239997" cy="395689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dirty="0"/>
              <a:t>Add Bot to Live website as IFrame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dirty="0"/>
              <a:t>Channels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dirty="0"/>
              <a:t>Custom Website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dirty="0"/>
              <a:t>SharePoint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dirty="0"/>
              <a:t>MS Teams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dirty="0"/>
              <a:t>Facebook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dirty="0"/>
              <a:t>Yammer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dirty="0"/>
              <a:t>Mobile App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dirty="0"/>
              <a:t>PowerApps Portal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dirty="0"/>
              <a:t>Cortana, etc.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2054" name="Picture 6" descr="Add bot to custom website">
            <a:extLst>
              <a:ext uri="{FF2B5EF4-FFF2-40B4-BE49-F238E27FC236}">
                <a16:creationId xmlns:a16="http://schemas.microsoft.com/office/drawing/2014/main" id="{BF6DC8DD-130E-420B-B49E-C10A57958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195" y="1664727"/>
            <a:ext cx="6993382" cy="307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013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64203B-C9A8-408A-82CF-95144E23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3713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C7F86-CFCB-4158-9D03-4109522E0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&amp; Diagnose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BEBF2-8941-4EFB-80BD-7FC14C0D0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3347906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dirty="0"/>
              <a:t>Total Sessions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dirty="0"/>
              <a:t>Engagement rate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dirty="0"/>
              <a:t>Resolution rate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dirty="0"/>
              <a:t>Escalation rate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dirty="0"/>
              <a:t>Abandon rate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dirty="0"/>
              <a:t>CSAT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dirty="0"/>
              <a:t>Engagement over time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dirty="0"/>
              <a:t>Session outcomes over time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dirty="0"/>
              <a:t>Resolution rate drivers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dirty="0"/>
              <a:t>Escalation rate drivers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dirty="0"/>
              <a:t>Abandon rate drivers</a:t>
            </a:r>
          </a:p>
        </p:txBody>
      </p:sp>
      <p:pic>
        <p:nvPicPr>
          <p:cNvPr id="4" name="Picture 2" descr="The Analytics summary page">
            <a:extLst>
              <a:ext uri="{FF2B5EF4-FFF2-40B4-BE49-F238E27FC236}">
                <a16:creationId xmlns:a16="http://schemas.microsoft.com/office/drawing/2014/main" id="{BBB1CF81-DD08-479F-BCE7-94A7354C24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1" t="16052" r="14847" b="16634"/>
          <a:stretch/>
        </p:blipFill>
        <p:spPr bwMode="auto">
          <a:xfrm>
            <a:off x="3834916" y="1395168"/>
            <a:ext cx="8024875" cy="435133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234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2CA862-1840-40CD-8519-A680816F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&amp; Support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8700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E421-94F6-4875-A12D-1037D22D0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&amp; Support</a:t>
            </a:r>
            <a:endParaRPr lang="en-IN" dirty="0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FFFC6351-08E3-4632-83AF-8443496BBFCD}"/>
              </a:ext>
            </a:extLst>
          </p:cNvPr>
          <p:cNvSpPr/>
          <p:nvPr/>
        </p:nvSpPr>
        <p:spPr>
          <a:xfrm>
            <a:off x="4354736" y="1719087"/>
            <a:ext cx="1206494" cy="1322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71" extrusionOk="0">
                <a:moveTo>
                  <a:pt x="21600" y="14113"/>
                </a:moveTo>
                <a:lnTo>
                  <a:pt x="21600" y="7159"/>
                </a:lnTo>
                <a:cubicBezTo>
                  <a:pt x="21600" y="5845"/>
                  <a:pt x="20815" y="4627"/>
                  <a:pt x="19551" y="3970"/>
                </a:cubicBezTo>
                <a:lnTo>
                  <a:pt x="12849" y="493"/>
                </a:lnTo>
                <a:cubicBezTo>
                  <a:pt x="11577" y="-164"/>
                  <a:pt x="10016" y="-164"/>
                  <a:pt x="8751" y="493"/>
                </a:cubicBezTo>
                <a:lnTo>
                  <a:pt x="2049" y="3970"/>
                </a:lnTo>
                <a:cubicBezTo>
                  <a:pt x="777" y="4627"/>
                  <a:pt x="0" y="5845"/>
                  <a:pt x="0" y="7159"/>
                </a:cubicBezTo>
                <a:lnTo>
                  <a:pt x="0" y="14113"/>
                </a:lnTo>
                <a:cubicBezTo>
                  <a:pt x="0" y="15427"/>
                  <a:pt x="785" y="16645"/>
                  <a:pt x="2049" y="17302"/>
                </a:cubicBezTo>
                <a:lnTo>
                  <a:pt x="8751" y="20779"/>
                </a:lnTo>
                <a:cubicBezTo>
                  <a:pt x="10023" y="21436"/>
                  <a:pt x="11584" y="21436"/>
                  <a:pt x="12849" y="20779"/>
                </a:cubicBezTo>
                <a:lnTo>
                  <a:pt x="19551" y="17302"/>
                </a:lnTo>
                <a:cubicBezTo>
                  <a:pt x="20815" y="16645"/>
                  <a:pt x="21600" y="15427"/>
                  <a:pt x="21600" y="14113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36DD202F-E120-4708-ACDC-29798BD3D19E}"/>
              </a:ext>
            </a:extLst>
          </p:cNvPr>
          <p:cNvSpPr/>
          <p:nvPr/>
        </p:nvSpPr>
        <p:spPr>
          <a:xfrm>
            <a:off x="5460826" y="2825179"/>
            <a:ext cx="1206494" cy="1322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71" extrusionOk="0">
                <a:moveTo>
                  <a:pt x="21600" y="14113"/>
                </a:moveTo>
                <a:lnTo>
                  <a:pt x="21600" y="7159"/>
                </a:lnTo>
                <a:cubicBezTo>
                  <a:pt x="21600" y="5845"/>
                  <a:pt x="20815" y="4627"/>
                  <a:pt x="19551" y="3970"/>
                </a:cubicBezTo>
                <a:lnTo>
                  <a:pt x="12849" y="493"/>
                </a:lnTo>
                <a:cubicBezTo>
                  <a:pt x="11577" y="-164"/>
                  <a:pt x="10016" y="-164"/>
                  <a:pt x="8751" y="493"/>
                </a:cubicBezTo>
                <a:lnTo>
                  <a:pt x="2049" y="3970"/>
                </a:lnTo>
                <a:cubicBezTo>
                  <a:pt x="777" y="4627"/>
                  <a:pt x="0" y="5845"/>
                  <a:pt x="0" y="7159"/>
                </a:cubicBezTo>
                <a:lnTo>
                  <a:pt x="0" y="14113"/>
                </a:lnTo>
                <a:cubicBezTo>
                  <a:pt x="0" y="15427"/>
                  <a:pt x="785" y="16645"/>
                  <a:pt x="2049" y="17302"/>
                </a:cubicBezTo>
                <a:lnTo>
                  <a:pt x="8751" y="20779"/>
                </a:lnTo>
                <a:cubicBezTo>
                  <a:pt x="10023" y="21436"/>
                  <a:pt x="11584" y="21436"/>
                  <a:pt x="12849" y="20779"/>
                </a:cubicBezTo>
                <a:lnTo>
                  <a:pt x="19551" y="17302"/>
                </a:lnTo>
                <a:cubicBezTo>
                  <a:pt x="20823" y="16645"/>
                  <a:pt x="21600" y="15427"/>
                  <a:pt x="21600" y="1411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4">
                <a:lumMod val="40000"/>
                <a:lumOff val="60000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F79D8709-F5AF-4673-88D6-6F0F3CE79B27}"/>
              </a:ext>
            </a:extLst>
          </p:cNvPr>
          <p:cNvSpPr/>
          <p:nvPr/>
        </p:nvSpPr>
        <p:spPr>
          <a:xfrm>
            <a:off x="4354736" y="3973812"/>
            <a:ext cx="1206494" cy="1322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71" extrusionOk="0">
                <a:moveTo>
                  <a:pt x="21600" y="14113"/>
                </a:moveTo>
                <a:lnTo>
                  <a:pt x="21600" y="7159"/>
                </a:lnTo>
                <a:cubicBezTo>
                  <a:pt x="21600" y="5845"/>
                  <a:pt x="20815" y="4627"/>
                  <a:pt x="19551" y="3970"/>
                </a:cubicBezTo>
                <a:lnTo>
                  <a:pt x="12849" y="493"/>
                </a:lnTo>
                <a:cubicBezTo>
                  <a:pt x="11577" y="-164"/>
                  <a:pt x="10016" y="-164"/>
                  <a:pt x="8751" y="493"/>
                </a:cubicBezTo>
                <a:lnTo>
                  <a:pt x="2049" y="3970"/>
                </a:lnTo>
                <a:cubicBezTo>
                  <a:pt x="777" y="4627"/>
                  <a:pt x="0" y="5845"/>
                  <a:pt x="0" y="7159"/>
                </a:cubicBezTo>
                <a:lnTo>
                  <a:pt x="0" y="14113"/>
                </a:lnTo>
                <a:cubicBezTo>
                  <a:pt x="0" y="15427"/>
                  <a:pt x="785" y="16645"/>
                  <a:pt x="2049" y="17302"/>
                </a:cubicBezTo>
                <a:lnTo>
                  <a:pt x="8751" y="20779"/>
                </a:lnTo>
                <a:cubicBezTo>
                  <a:pt x="10023" y="21436"/>
                  <a:pt x="11584" y="21436"/>
                  <a:pt x="12849" y="20779"/>
                </a:cubicBezTo>
                <a:lnTo>
                  <a:pt x="19551" y="17302"/>
                </a:lnTo>
                <a:cubicBezTo>
                  <a:pt x="20815" y="16645"/>
                  <a:pt x="21600" y="15427"/>
                  <a:pt x="21600" y="14113"/>
                </a:cubicBezTo>
                <a:close/>
              </a:path>
            </a:pathLst>
          </a:custGeom>
          <a:solidFill>
            <a:srgbClr val="ED7D31">
              <a:lumMod val="75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" name="Graphic 47" descr="Puzzle">
            <a:extLst>
              <a:ext uri="{FF2B5EF4-FFF2-40B4-BE49-F238E27FC236}">
                <a16:creationId xmlns:a16="http://schemas.microsoft.com/office/drawing/2014/main" id="{FDB4D388-A976-4C70-945B-D1568CCF2D6F}"/>
              </a:ext>
            </a:extLst>
          </p:cNvPr>
          <p:cNvSpPr/>
          <p:nvPr/>
        </p:nvSpPr>
        <p:spPr>
          <a:xfrm>
            <a:off x="4575538" y="4259022"/>
            <a:ext cx="753759" cy="753759"/>
          </a:xfrm>
          <a:custGeom>
            <a:avLst/>
            <a:gdLst>
              <a:gd name="connsiteX0" fmla="*/ 489567 w 757550"/>
              <a:gd name="connsiteY0" fmla="*/ 574791 h 757550"/>
              <a:gd name="connsiteX1" fmla="*/ 448848 w 757550"/>
              <a:gd name="connsiteY1" fmla="*/ 449795 h 757550"/>
              <a:gd name="connsiteX2" fmla="*/ 455477 w 757550"/>
              <a:gd name="connsiteY2" fmla="*/ 443167 h 757550"/>
              <a:gd name="connsiteX3" fmla="*/ 582367 w 757550"/>
              <a:gd name="connsiteY3" fmla="*/ 481991 h 757550"/>
              <a:gd name="connsiteX4" fmla="*/ 649599 w 757550"/>
              <a:gd name="connsiteY4" fmla="*/ 535967 h 757550"/>
              <a:gd name="connsiteX5" fmla="*/ 757550 w 757550"/>
              <a:gd name="connsiteY5" fmla="*/ 428016 h 757550"/>
              <a:gd name="connsiteX6" fmla="*/ 596571 w 757550"/>
              <a:gd name="connsiteY6" fmla="*/ 267036 h 757550"/>
              <a:gd name="connsiteX7" fmla="*/ 650546 w 757550"/>
              <a:gd name="connsiteY7" fmla="*/ 199804 h 757550"/>
              <a:gd name="connsiteX8" fmla="*/ 689371 w 757550"/>
              <a:gd name="connsiteY8" fmla="*/ 72914 h 757550"/>
              <a:gd name="connsiteX9" fmla="*/ 682742 w 757550"/>
              <a:gd name="connsiteY9" fmla="*/ 66286 h 757550"/>
              <a:gd name="connsiteX10" fmla="*/ 557746 w 757550"/>
              <a:gd name="connsiteY10" fmla="*/ 107004 h 757550"/>
              <a:gd name="connsiteX11" fmla="*/ 490514 w 757550"/>
              <a:gd name="connsiteY11" fmla="*/ 160979 h 757550"/>
              <a:gd name="connsiteX12" fmla="*/ 329534 w 757550"/>
              <a:gd name="connsiteY12" fmla="*/ 0 h 757550"/>
              <a:gd name="connsiteX13" fmla="*/ 220636 w 757550"/>
              <a:gd name="connsiteY13" fmla="*/ 107951 h 757550"/>
              <a:gd name="connsiteX14" fmla="*/ 274612 w 757550"/>
              <a:gd name="connsiteY14" fmla="*/ 175183 h 757550"/>
              <a:gd name="connsiteX15" fmla="*/ 315330 w 757550"/>
              <a:gd name="connsiteY15" fmla="*/ 300179 h 757550"/>
              <a:gd name="connsiteX16" fmla="*/ 308702 w 757550"/>
              <a:gd name="connsiteY16" fmla="*/ 306808 h 757550"/>
              <a:gd name="connsiteX17" fmla="*/ 181812 w 757550"/>
              <a:gd name="connsiteY17" fmla="*/ 267983 h 757550"/>
              <a:gd name="connsiteX18" fmla="*/ 114579 w 757550"/>
              <a:gd name="connsiteY18" fmla="*/ 214008 h 757550"/>
              <a:gd name="connsiteX19" fmla="*/ 0 w 757550"/>
              <a:gd name="connsiteY19" fmla="*/ 329534 h 757550"/>
              <a:gd name="connsiteX20" fmla="*/ 160979 w 757550"/>
              <a:gd name="connsiteY20" fmla="*/ 490514 h 757550"/>
              <a:gd name="connsiteX21" fmla="*/ 107004 w 757550"/>
              <a:gd name="connsiteY21" fmla="*/ 557746 h 757550"/>
              <a:gd name="connsiteX22" fmla="*/ 68180 w 757550"/>
              <a:gd name="connsiteY22" fmla="*/ 684636 h 757550"/>
              <a:gd name="connsiteX23" fmla="*/ 74808 w 757550"/>
              <a:gd name="connsiteY23" fmla="*/ 691264 h 757550"/>
              <a:gd name="connsiteX24" fmla="*/ 199804 w 757550"/>
              <a:gd name="connsiteY24" fmla="*/ 650546 h 757550"/>
              <a:gd name="connsiteX25" fmla="*/ 267036 w 757550"/>
              <a:gd name="connsiteY25" fmla="*/ 596571 h 757550"/>
              <a:gd name="connsiteX26" fmla="*/ 428016 w 757550"/>
              <a:gd name="connsiteY26" fmla="*/ 757550 h 757550"/>
              <a:gd name="connsiteX27" fmla="*/ 543542 w 757550"/>
              <a:gd name="connsiteY27" fmla="*/ 642024 h 757550"/>
              <a:gd name="connsiteX28" fmla="*/ 489567 w 757550"/>
              <a:gd name="connsiteY28" fmla="*/ 574791 h 75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7550" h="757550">
                <a:moveTo>
                  <a:pt x="489567" y="574791"/>
                </a:moveTo>
                <a:cubicBezTo>
                  <a:pt x="427069" y="576685"/>
                  <a:pt x="404342" y="496195"/>
                  <a:pt x="448848" y="449795"/>
                </a:cubicBezTo>
                <a:lnTo>
                  <a:pt x="455477" y="443167"/>
                </a:lnTo>
                <a:cubicBezTo>
                  <a:pt x="501877" y="398661"/>
                  <a:pt x="584260" y="419493"/>
                  <a:pt x="582367" y="481991"/>
                </a:cubicBezTo>
                <a:cubicBezTo>
                  <a:pt x="581420" y="517975"/>
                  <a:pt x="624032" y="561534"/>
                  <a:pt x="649599" y="535967"/>
                </a:cubicBezTo>
                <a:lnTo>
                  <a:pt x="757550" y="428016"/>
                </a:lnTo>
                <a:lnTo>
                  <a:pt x="596571" y="267036"/>
                </a:lnTo>
                <a:cubicBezTo>
                  <a:pt x="571003" y="241469"/>
                  <a:pt x="614562" y="198857"/>
                  <a:pt x="650546" y="199804"/>
                </a:cubicBezTo>
                <a:cubicBezTo>
                  <a:pt x="713044" y="201698"/>
                  <a:pt x="733877" y="119314"/>
                  <a:pt x="689371" y="72914"/>
                </a:cubicBezTo>
                <a:lnTo>
                  <a:pt x="682742" y="66286"/>
                </a:lnTo>
                <a:cubicBezTo>
                  <a:pt x="636342" y="21780"/>
                  <a:pt x="555852" y="44506"/>
                  <a:pt x="557746" y="107004"/>
                </a:cubicBezTo>
                <a:cubicBezTo>
                  <a:pt x="558693" y="142988"/>
                  <a:pt x="516081" y="186547"/>
                  <a:pt x="490514" y="160979"/>
                </a:cubicBezTo>
                <a:lnTo>
                  <a:pt x="329534" y="0"/>
                </a:lnTo>
                <a:lnTo>
                  <a:pt x="220636" y="107951"/>
                </a:lnTo>
                <a:cubicBezTo>
                  <a:pt x="195069" y="133518"/>
                  <a:pt x="238628" y="176130"/>
                  <a:pt x="274612" y="175183"/>
                </a:cubicBezTo>
                <a:cubicBezTo>
                  <a:pt x="337110" y="173290"/>
                  <a:pt x="359836" y="253779"/>
                  <a:pt x="315330" y="300179"/>
                </a:cubicBezTo>
                <a:lnTo>
                  <a:pt x="308702" y="306808"/>
                </a:lnTo>
                <a:cubicBezTo>
                  <a:pt x="262302" y="351314"/>
                  <a:pt x="179918" y="330481"/>
                  <a:pt x="181812" y="267983"/>
                </a:cubicBezTo>
                <a:cubicBezTo>
                  <a:pt x="182759" y="232000"/>
                  <a:pt x="140147" y="188441"/>
                  <a:pt x="114579" y="214008"/>
                </a:cubicBezTo>
                <a:lnTo>
                  <a:pt x="0" y="329534"/>
                </a:lnTo>
                <a:lnTo>
                  <a:pt x="160979" y="490514"/>
                </a:lnTo>
                <a:cubicBezTo>
                  <a:pt x="186547" y="516081"/>
                  <a:pt x="142988" y="558693"/>
                  <a:pt x="107004" y="557746"/>
                </a:cubicBezTo>
                <a:cubicBezTo>
                  <a:pt x="44506" y="555852"/>
                  <a:pt x="23673" y="638236"/>
                  <a:pt x="68180" y="684636"/>
                </a:cubicBezTo>
                <a:lnTo>
                  <a:pt x="74808" y="691264"/>
                </a:lnTo>
                <a:cubicBezTo>
                  <a:pt x="121208" y="735770"/>
                  <a:pt x="201698" y="713044"/>
                  <a:pt x="199804" y="650546"/>
                </a:cubicBezTo>
                <a:cubicBezTo>
                  <a:pt x="198857" y="614562"/>
                  <a:pt x="241469" y="571003"/>
                  <a:pt x="267036" y="596571"/>
                </a:cubicBezTo>
                <a:lnTo>
                  <a:pt x="428016" y="757550"/>
                </a:lnTo>
                <a:lnTo>
                  <a:pt x="543542" y="642024"/>
                </a:lnTo>
                <a:cubicBezTo>
                  <a:pt x="569109" y="616456"/>
                  <a:pt x="526497" y="573844"/>
                  <a:pt x="489567" y="574791"/>
                </a:cubicBezTo>
                <a:close/>
              </a:path>
            </a:pathLst>
          </a:custGeom>
          <a:solidFill>
            <a:srgbClr val="ED7D31">
              <a:lumMod val="60000"/>
              <a:lumOff val="40000"/>
            </a:srgbClr>
          </a:solidFill>
          <a:ln w="942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7AC9982-8CFB-4987-9987-ABF518772341}"/>
              </a:ext>
            </a:extLst>
          </p:cNvPr>
          <p:cNvSpPr/>
          <p:nvPr/>
        </p:nvSpPr>
        <p:spPr>
          <a:xfrm>
            <a:off x="4556694" y="2133332"/>
            <a:ext cx="791448" cy="493713"/>
          </a:xfrm>
          <a:custGeom>
            <a:avLst/>
            <a:gdLst>
              <a:gd name="connsiteX0" fmla="*/ 397715 w 795428"/>
              <a:gd name="connsiteY0" fmla="*/ 325747 h 496196"/>
              <a:gd name="connsiteX1" fmla="*/ 467788 w 795428"/>
              <a:gd name="connsiteY1" fmla="*/ 337110 h 496196"/>
              <a:gd name="connsiteX2" fmla="*/ 551119 w 795428"/>
              <a:gd name="connsiteY2" fmla="*/ 376882 h 496196"/>
              <a:gd name="connsiteX3" fmla="*/ 568164 w 795428"/>
              <a:gd name="connsiteY3" fmla="*/ 410971 h 496196"/>
              <a:gd name="connsiteX4" fmla="*/ 568164 w 795428"/>
              <a:gd name="connsiteY4" fmla="*/ 496196 h 496196"/>
              <a:gd name="connsiteX5" fmla="*/ 227265 w 795428"/>
              <a:gd name="connsiteY5" fmla="*/ 496196 h 496196"/>
              <a:gd name="connsiteX6" fmla="*/ 227265 w 795428"/>
              <a:gd name="connsiteY6" fmla="*/ 410971 h 496196"/>
              <a:gd name="connsiteX7" fmla="*/ 244310 w 795428"/>
              <a:gd name="connsiteY7" fmla="*/ 376882 h 496196"/>
              <a:gd name="connsiteX8" fmla="*/ 327641 w 795428"/>
              <a:gd name="connsiteY8" fmla="*/ 337110 h 496196"/>
              <a:gd name="connsiteX9" fmla="*/ 397715 w 795428"/>
              <a:gd name="connsiteY9" fmla="*/ 325747 h 496196"/>
              <a:gd name="connsiteX10" fmla="*/ 624979 w 795428"/>
              <a:gd name="connsiteY10" fmla="*/ 193176 h 496196"/>
              <a:gd name="connsiteX11" fmla="*/ 695052 w 795428"/>
              <a:gd name="connsiteY11" fmla="*/ 204539 h 496196"/>
              <a:gd name="connsiteX12" fmla="*/ 778383 w 795428"/>
              <a:gd name="connsiteY12" fmla="*/ 244311 h 496196"/>
              <a:gd name="connsiteX13" fmla="*/ 795428 w 795428"/>
              <a:gd name="connsiteY13" fmla="*/ 278401 h 496196"/>
              <a:gd name="connsiteX14" fmla="*/ 795428 w 795428"/>
              <a:gd name="connsiteY14" fmla="*/ 363626 h 496196"/>
              <a:gd name="connsiteX15" fmla="*/ 588995 w 795428"/>
              <a:gd name="connsiteY15" fmla="*/ 363626 h 496196"/>
              <a:gd name="connsiteX16" fmla="*/ 573844 w 795428"/>
              <a:gd name="connsiteY16" fmla="*/ 346581 h 496196"/>
              <a:gd name="connsiteX17" fmla="*/ 486726 w 795428"/>
              <a:gd name="connsiteY17" fmla="*/ 303022 h 496196"/>
              <a:gd name="connsiteX18" fmla="*/ 520816 w 795428"/>
              <a:gd name="connsiteY18" fmla="*/ 219690 h 496196"/>
              <a:gd name="connsiteX19" fmla="*/ 520816 w 795428"/>
              <a:gd name="connsiteY19" fmla="*/ 217796 h 496196"/>
              <a:gd name="connsiteX20" fmla="*/ 554905 w 795428"/>
              <a:gd name="connsiteY20" fmla="*/ 204539 h 496196"/>
              <a:gd name="connsiteX21" fmla="*/ 624979 w 795428"/>
              <a:gd name="connsiteY21" fmla="*/ 193176 h 496196"/>
              <a:gd name="connsiteX22" fmla="*/ 170449 w 795428"/>
              <a:gd name="connsiteY22" fmla="*/ 193176 h 496196"/>
              <a:gd name="connsiteX23" fmla="*/ 240522 w 795428"/>
              <a:gd name="connsiteY23" fmla="*/ 204539 h 496196"/>
              <a:gd name="connsiteX24" fmla="*/ 274612 w 795428"/>
              <a:gd name="connsiteY24" fmla="*/ 215902 h 496196"/>
              <a:gd name="connsiteX25" fmla="*/ 274612 w 795428"/>
              <a:gd name="connsiteY25" fmla="*/ 219690 h 496196"/>
              <a:gd name="connsiteX26" fmla="*/ 308702 w 795428"/>
              <a:gd name="connsiteY26" fmla="*/ 303022 h 496196"/>
              <a:gd name="connsiteX27" fmla="*/ 221583 w 795428"/>
              <a:gd name="connsiteY27" fmla="*/ 346581 h 496196"/>
              <a:gd name="connsiteX28" fmla="*/ 204539 w 795428"/>
              <a:gd name="connsiteY28" fmla="*/ 363626 h 496196"/>
              <a:gd name="connsiteX29" fmla="*/ 0 w 795428"/>
              <a:gd name="connsiteY29" fmla="*/ 363626 h 496196"/>
              <a:gd name="connsiteX30" fmla="*/ 0 w 795428"/>
              <a:gd name="connsiteY30" fmla="*/ 278401 h 496196"/>
              <a:gd name="connsiteX31" fmla="*/ 17045 w 795428"/>
              <a:gd name="connsiteY31" fmla="*/ 244311 h 496196"/>
              <a:gd name="connsiteX32" fmla="*/ 100375 w 795428"/>
              <a:gd name="connsiteY32" fmla="*/ 204539 h 496196"/>
              <a:gd name="connsiteX33" fmla="*/ 170449 w 795428"/>
              <a:gd name="connsiteY33" fmla="*/ 193176 h 496196"/>
              <a:gd name="connsiteX34" fmla="*/ 397715 w 795428"/>
              <a:gd name="connsiteY34" fmla="*/ 132572 h 496196"/>
              <a:gd name="connsiteX35" fmla="*/ 482940 w 795428"/>
              <a:gd name="connsiteY35" fmla="*/ 217797 h 496196"/>
              <a:gd name="connsiteX36" fmla="*/ 397715 w 795428"/>
              <a:gd name="connsiteY36" fmla="*/ 303022 h 496196"/>
              <a:gd name="connsiteX37" fmla="*/ 312490 w 795428"/>
              <a:gd name="connsiteY37" fmla="*/ 217797 h 496196"/>
              <a:gd name="connsiteX38" fmla="*/ 397715 w 795428"/>
              <a:gd name="connsiteY38" fmla="*/ 132572 h 496196"/>
              <a:gd name="connsiteX39" fmla="*/ 624980 w 795428"/>
              <a:gd name="connsiteY39" fmla="*/ 0 h 496196"/>
              <a:gd name="connsiteX40" fmla="*/ 710205 w 795428"/>
              <a:gd name="connsiteY40" fmla="*/ 85224 h 496196"/>
              <a:gd name="connsiteX41" fmla="*/ 624980 w 795428"/>
              <a:gd name="connsiteY41" fmla="*/ 170449 h 496196"/>
              <a:gd name="connsiteX42" fmla="*/ 539755 w 795428"/>
              <a:gd name="connsiteY42" fmla="*/ 85224 h 496196"/>
              <a:gd name="connsiteX43" fmla="*/ 624980 w 795428"/>
              <a:gd name="connsiteY43" fmla="*/ 0 h 496196"/>
              <a:gd name="connsiteX44" fmla="*/ 170450 w 795428"/>
              <a:gd name="connsiteY44" fmla="*/ 0 h 496196"/>
              <a:gd name="connsiteX45" fmla="*/ 255675 w 795428"/>
              <a:gd name="connsiteY45" fmla="*/ 85224 h 496196"/>
              <a:gd name="connsiteX46" fmla="*/ 170450 w 795428"/>
              <a:gd name="connsiteY46" fmla="*/ 170449 h 496196"/>
              <a:gd name="connsiteX47" fmla="*/ 85225 w 795428"/>
              <a:gd name="connsiteY47" fmla="*/ 85224 h 496196"/>
              <a:gd name="connsiteX48" fmla="*/ 170450 w 795428"/>
              <a:gd name="connsiteY48" fmla="*/ 0 h 49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795428" h="496196">
                <a:moveTo>
                  <a:pt x="397715" y="325747"/>
                </a:moveTo>
                <a:cubicBezTo>
                  <a:pt x="422335" y="325747"/>
                  <a:pt x="446956" y="331429"/>
                  <a:pt x="467788" y="337110"/>
                </a:cubicBezTo>
                <a:cubicBezTo>
                  <a:pt x="498090" y="344686"/>
                  <a:pt x="528392" y="357943"/>
                  <a:pt x="551119" y="376882"/>
                </a:cubicBezTo>
                <a:cubicBezTo>
                  <a:pt x="562482" y="384457"/>
                  <a:pt x="568164" y="397714"/>
                  <a:pt x="568164" y="410971"/>
                </a:cubicBezTo>
                <a:lnTo>
                  <a:pt x="568164" y="496196"/>
                </a:lnTo>
                <a:lnTo>
                  <a:pt x="227265" y="496196"/>
                </a:lnTo>
                <a:lnTo>
                  <a:pt x="227265" y="410971"/>
                </a:lnTo>
                <a:cubicBezTo>
                  <a:pt x="227265" y="397714"/>
                  <a:pt x="232947" y="386351"/>
                  <a:pt x="244310" y="376882"/>
                </a:cubicBezTo>
                <a:cubicBezTo>
                  <a:pt x="268930" y="359837"/>
                  <a:pt x="297338" y="344686"/>
                  <a:pt x="327641" y="337110"/>
                </a:cubicBezTo>
                <a:cubicBezTo>
                  <a:pt x="350368" y="329535"/>
                  <a:pt x="374988" y="325747"/>
                  <a:pt x="397715" y="325747"/>
                </a:cubicBezTo>
                <a:close/>
                <a:moveTo>
                  <a:pt x="624979" y="193176"/>
                </a:moveTo>
                <a:cubicBezTo>
                  <a:pt x="649599" y="193176"/>
                  <a:pt x="674220" y="198858"/>
                  <a:pt x="695052" y="204539"/>
                </a:cubicBezTo>
                <a:cubicBezTo>
                  <a:pt x="725354" y="212115"/>
                  <a:pt x="755656" y="225372"/>
                  <a:pt x="778383" y="244311"/>
                </a:cubicBezTo>
                <a:cubicBezTo>
                  <a:pt x="789746" y="251886"/>
                  <a:pt x="795428" y="265143"/>
                  <a:pt x="795428" y="278401"/>
                </a:cubicBezTo>
                <a:lnTo>
                  <a:pt x="795428" y="363626"/>
                </a:lnTo>
                <a:lnTo>
                  <a:pt x="588995" y="363626"/>
                </a:lnTo>
                <a:cubicBezTo>
                  <a:pt x="585208" y="356050"/>
                  <a:pt x="579526" y="352263"/>
                  <a:pt x="573844" y="346581"/>
                </a:cubicBezTo>
                <a:cubicBezTo>
                  <a:pt x="551118" y="329536"/>
                  <a:pt x="522710" y="314385"/>
                  <a:pt x="486726" y="303022"/>
                </a:cubicBezTo>
                <a:cubicBezTo>
                  <a:pt x="507559" y="282189"/>
                  <a:pt x="520816" y="251886"/>
                  <a:pt x="520816" y="219690"/>
                </a:cubicBezTo>
                <a:lnTo>
                  <a:pt x="520816" y="217796"/>
                </a:lnTo>
                <a:cubicBezTo>
                  <a:pt x="532179" y="212115"/>
                  <a:pt x="543542" y="208327"/>
                  <a:pt x="554905" y="204539"/>
                </a:cubicBezTo>
                <a:cubicBezTo>
                  <a:pt x="577632" y="196964"/>
                  <a:pt x="602252" y="193176"/>
                  <a:pt x="624979" y="193176"/>
                </a:cubicBezTo>
                <a:close/>
                <a:moveTo>
                  <a:pt x="170449" y="193176"/>
                </a:moveTo>
                <a:cubicBezTo>
                  <a:pt x="195069" y="193176"/>
                  <a:pt x="219690" y="198858"/>
                  <a:pt x="240522" y="204539"/>
                </a:cubicBezTo>
                <a:cubicBezTo>
                  <a:pt x="251885" y="206433"/>
                  <a:pt x="263249" y="212115"/>
                  <a:pt x="274612" y="215902"/>
                </a:cubicBezTo>
                <a:cubicBezTo>
                  <a:pt x="274612" y="217796"/>
                  <a:pt x="274612" y="217796"/>
                  <a:pt x="274612" y="219690"/>
                </a:cubicBezTo>
                <a:cubicBezTo>
                  <a:pt x="274612" y="251886"/>
                  <a:pt x="287869" y="280295"/>
                  <a:pt x="308702" y="303022"/>
                </a:cubicBezTo>
                <a:cubicBezTo>
                  <a:pt x="278400" y="312491"/>
                  <a:pt x="248098" y="327642"/>
                  <a:pt x="221583" y="346581"/>
                </a:cubicBezTo>
                <a:cubicBezTo>
                  <a:pt x="214008" y="352263"/>
                  <a:pt x="210220" y="356050"/>
                  <a:pt x="204539" y="363626"/>
                </a:cubicBezTo>
                <a:lnTo>
                  <a:pt x="0" y="363626"/>
                </a:lnTo>
                <a:lnTo>
                  <a:pt x="0" y="278401"/>
                </a:lnTo>
                <a:cubicBezTo>
                  <a:pt x="0" y="265143"/>
                  <a:pt x="5682" y="251886"/>
                  <a:pt x="17045" y="244311"/>
                </a:cubicBezTo>
                <a:cubicBezTo>
                  <a:pt x="41665" y="227266"/>
                  <a:pt x="70073" y="214009"/>
                  <a:pt x="100375" y="204539"/>
                </a:cubicBezTo>
                <a:cubicBezTo>
                  <a:pt x="123102" y="196964"/>
                  <a:pt x="147722" y="193176"/>
                  <a:pt x="170449" y="193176"/>
                </a:cubicBezTo>
                <a:close/>
                <a:moveTo>
                  <a:pt x="397715" y="132572"/>
                </a:moveTo>
                <a:cubicBezTo>
                  <a:pt x="444783" y="132572"/>
                  <a:pt x="482940" y="170728"/>
                  <a:pt x="482940" y="217797"/>
                </a:cubicBezTo>
                <a:cubicBezTo>
                  <a:pt x="482940" y="264865"/>
                  <a:pt x="444783" y="303022"/>
                  <a:pt x="397715" y="303022"/>
                </a:cubicBezTo>
                <a:cubicBezTo>
                  <a:pt x="350646" y="303022"/>
                  <a:pt x="312490" y="264865"/>
                  <a:pt x="312490" y="217797"/>
                </a:cubicBezTo>
                <a:cubicBezTo>
                  <a:pt x="312490" y="170728"/>
                  <a:pt x="350646" y="132572"/>
                  <a:pt x="397715" y="132572"/>
                </a:cubicBezTo>
                <a:close/>
                <a:moveTo>
                  <a:pt x="624980" y="0"/>
                </a:moveTo>
                <a:cubicBezTo>
                  <a:pt x="672049" y="0"/>
                  <a:pt x="710205" y="38156"/>
                  <a:pt x="710205" y="85224"/>
                </a:cubicBezTo>
                <a:cubicBezTo>
                  <a:pt x="710205" y="132292"/>
                  <a:pt x="672049" y="170449"/>
                  <a:pt x="624980" y="170449"/>
                </a:cubicBezTo>
                <a:cubicBezTo>
                  <a:pt x="577911" y="170449"/>
                  <a:pt x="539755" y="132292"/>
                  <a:pt x="539755" y="85224"/>
                </a:cubicBezTo>
                <a:cubicBezTo>
                  <a:pt x="539755" y="38156"/>
                  <a:pt x="577911" y="0"/>
                  <a:pt x="624980" y="0"/>
                </a:cubicBezTo>
                <a:close/>
                <a:moveTo>
                  <a:pt x="170450" y="0"/>
                </a:moveTo>
                <a:cubicBezTo>
                  <a:pt x="217518" y="0"/>
                  <a:pt x="255675" y="38156"/>
                  <a:pt x="255675" y="85224"/>
                </a:cubicBezTo>
                <a:cubicBezTo>
                  <a:pt x="255675" y="132292"/>
                  <a:pt x="217518" y="170449"/>
                  <a:pt x="170450" y="170449"/>
                </a:cubicBezTo>
                <a:cubicBezTo>
                  <a:pt x="123381" y="170449"/>
                  <a:pt x="85225" y="132292"/>
                  <a:pt x="85225" y="85224"/>
                </a:cubicBezTo>
                <a:cubicBezTo>
                  <a:pt x="85225" y="38156"/>
                  <a:pt x="123381" y="0"/>
                  <a:pt x="170450" y="0"/>
                </a:cubicBezTo>
                <a:close/>
              </a:path>
            </a:pathLst>
          </a:custGeom>
          <a:solidFill>
            <a:sysClr val="window" lastClr="FFFFFF">
              <a:alpha val="80000"/>
            </a:sysClr>
          </a:solidFill>
          <a:ln w="942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262B3752-1B5C-4A73-9776-ACDDAB2C9288}"/>
              </a:ext>
            </a:extLst>
          </p:cNvPr>
          <p:cNvSpPr/>
          <p:nvPr/>
        </p:nvSpPr>
        <p:spPr>
          <a:xfrm>
            <a:off x="5851485" y="4090484"/>
            <a:ext cx="3834905" cy="1046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09" y="0"/>
                </a:moveTo>
                <a:lnTo>
                  <a:pt x="6571" y="0"/>
                </a:lnTo>
                <a:cubicBezTo>
                  <a:pt x="6263" y="0"/>
                  <a:pt x="5962" y="293"/>
                  <a:pt x="5695" y="858"/>
                </a:cubicBezTo>
                <a:lnTo>
                  <a:pt x="4190" y="4041"/>
                </a:lnTo>
                <a:cubicBezTo>
                  <a:pt x="4161" y="4105"/>
                  <a:pt x="4131" y="4177"/>
                  <a:pt x="4104" y="4248"/>
                </a:cubicBezTo>
                <a:lnTo>
                  <a:pt x="2385" y="7946"/>
                </a:lnTo>
                <a:cubicBezTo>
                  <a:pt x="1965" y="8847"/>
                  <a:pt x="1444" y="8869"/>
                  <a:pt x="1019" y="7996"/>
                </a:cubicBezTo>
                <a:lnTo>
                  <a:pt x="1019" y="7996"/>
                </a:lnTo>
                <a:cubicBezTo>
                  <a:pt x="564" y="7059"/>
                  <a:pt x="0" y="8261"/>
                  <a:pt x="0" y="10178"/>
                </a:cubicBezTo>
                <a:lnTo>
                  <a:pt x="0" y="11386"/>
                </a:lnTo>
                <a:cubicBezTo>
                  <a:pt x="0" y="13332"/>
                  <a:pt x="566" y="14576"/>
                  <a:pt x="1034" y="13654"/>
                </a:cubicBezTo>
                <a:lnTo>
                  <a:pt x="1034" y="13654"/>
                </a:lnTo>
                <a:cubicBezTo>
                  <a:pt x="1452" y="12831"/>
                  <a:pt x="1955" y="12860"/>
                  <a:pt x="2365" y="13725"/>
                </a:cubicBezTo>
                <a:lnTo>
                  <a:pt x="4920" y="19104"/>
                </a:lnTo>
                <a:lnTo>
                  <a:pt x="5695" y="20742"/>
                </a:lnTo>
                <a:cubicBezTo>
                  <a:pt x="5960" y="21307"/>
                  <a:pt x="6263" y="21600"/>
                  <a:pt x="6571" y="21600"/>
                </a:cubicBezTo>
                <a:lnTo>
                  <a:pt x="20509" y="21600"/>
                </a:lnTo>
                <a:cubicBezTo>
                  <a:pt x="21112" y="21600"/>
                  <a:pt x="21600" y="19812"/>
                  <a:pt x="21600" y="17602"/>
                </a:cubicBezTo>
                <a:lnTo>
                  <a:pt x="21600" y="3984"/>
                </a:lnTo>
                <a:cubicBezTo>
                  <a:pt x="21598" y="1795"/>
                  <a:pt x="21110" y="0"/>
                  <a:pt x="20509" y="0"/>
                </a:cubicBezTo>
                <a:close/>
              </a:path>
            </a:pathLst>
          </a:custGeom>
          <a:solidFill>
            <a:srgbClr val="ED7D31">
              <a:lumMod val="60000"/>
              <a:lumOff val="4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3B970A72-F699-426E-8B4D-D327D4E4E961}"/>
              </a:ext>
            </a:extLst>
          </p:cNvPr>
          <p:cNvSpPr/>
          <p:nvPr/>
        </p:nvSpPr>
        <p:spPr>
          <a:xfrm>
            <a:off x="5851485" y="1825657"/>
            <a:ext cx="3834905" cy="1116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09" y="0"/>
                </a:moveTo>
                <a:lnTo>
                  <a:pt x="6571" y="0"/>
                </a:lnTo>
                <a:cubicBezTo>
                  <a:pt x="6263" y="0"/>
                  <a:pt x="5962" y="293"/>
                  <a:pt x="5695" y="858"/>
                </a:cubicBezTo>
                <a:lnTo>
                  <a:pt x="4190" y="4041"/>
                </a:lnTo>
                <a:cubicBezTo>
                  <a:pt x="4161" y="4105"/>
                  <a:pt x="4131" y="4177"/>
                  <a:pt x="4104" y="4248"/>
                </a:cubicBezTo>
                <a:lnTo>
                  <a:pt x="2385" y="7946"/>
                </a:lnTo>
                <a:cubicBezTo>
                  <a:pt x="1965" y="8847"/>
                  <a:pt x="1444" y="8869"/>
                  <a:pt x="1019" y="7996"/>
                </a:cubicBezTo>
                <a:lnTo>
                  <a:pt x="1019" y="7996"/>
                </a:lnTo>
                <a:cubicBezTo>
                  <a:pt x="564" y="7059"/>
                  <a:pt x="0" y="8261"/>
                  <a:pt x="0" y="10178"/>
                </a:cubicBezTo>
                <a:lnTo>
                  <a:pt x="0" y="11386"/>
                </a:lnTo>
                <a:cubicBezTo>
                  <a:pt x="0" y="13332"/>
                  <a:pt x="566" y="14576"/>
                  <a:pt x="1034" y="13654"/>
                </a:cubicBezTo>
                <a:lnTo>
                  <a:pt x="1034" y="13654"/>
                </a:lnTo>
                <a:cubicBezTo>
                  <a:pt x="1452" y="12831"/>
                  <a:pt x="1955" y="12860"/>
                  <a:pt x="2365" y="13725"/>
                </a:cubicBezTo>
                <a:lnTo>
                  <a:pt x="4920" y="19104"/>
                </a:lnTo>
                <a:lnTo>
                  <a:pt x="5695" y="20742"/>
                </a:lnTo>
                <a:cubicBezTo>
                  <a:pt x="5960" y="21307"/>
                  <a:pt x="6263" y="21600"/>
                  <a:pt x="6571" y="21600"/>
                </a:cubicBezTo>
                <a:lnTo>
                  <a:pt x="20509" y="21600"/>
                </a:lnTo>
                <a:cubicBezTo>
                  <a:pt x="21112" y="21600"/>
                  <a:pt x="21600" y="19812"/>
                  <a:pt x="21600" y="17602"/>
                </a:cubicBezTo>
                <a:lnTo>
                  <a:pt x="21600" y="3998"/>
                </a:lnTo>
                <a:cubicBezTo>
                  <a:pt x="21598" y="1795"/>
                  <a:pt x="21110" y="0"/>
                  <a:pt x="20509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CC6C099F-EFDF-459D-8194-D169AFE5BCB1}"/>
              </a:ext>
            </a:extLst>
          </p:cNvPr>
          <p:cNvSpPr/>
          <p:nvPr/>
        </p:nvSpPr>
        <p:spPr>
          <a:xfrm>
            <a:off x="1356507" y="2951838"/>
            <a:ext cx="3834910" cy="1046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1" y="0"/>
                </a:moveTo>
                <a:lnTo>
                  <a:pt x="15029" y="0"/>
                </a:lnTo>
                <a:cubicBezTo>
                  <a:pt x="15337" y="0"/>
                  <a:pt x="15638" y="293"/>
                  <a:pt x="15905" y="858"/>
                </a:cubicBezTo>
                <a:lnTo>
                  <a:pt x="17410" y="4041"/>
                </a:lnTo>
                <a:cubicBezTo>
                  <a:pt x="17439" y="4105"/>
                  <a:pt x="17469" y="4177"/>
                  <a:pt x="17496" y="4248"/>
                </a:cubicBezTo>
                <a:lnTo>
                  <a:pt x="19215" y="7946"/>
                </a:lnTo>
                <a:cubicBezTo>
                  <a:pt x="19635" y="8847"/>
                  <a:pt x="20156" y="8869"/>
                  <a:pt x="20581" y="7996"/>
                </a:cubicBezTo>
                <a:lnTo>
                  <a:pt x="20581" y="7996"/>
                </a:lnTo>
                <a:cubicBezTo>
                  <a:pt x="21036" y="7059"/>
                  <a:pt x="21600" y="8261"/>
                  <a:pt x="21600" y="10178"/>
                </a:cubicBezTo>
                <a:lnTo>
                  <a:pt x="21600" y="11386"/>
                </a:lnTo>
                <a:cubicBezTo>
                  <a:pt x="21600" y="13332"/>
                  <a:pt x="21034" y="14576"/>
                  <a:pt x="20566" y="13654"/>
                </a:cubicBezTo>
                <a:lnTo>
                  <a:pt x="20566" y="13654"/>
                </a:lnTo>
                <a:cubicBezTo>
                  <a:pt x="20148" y="12831"/>
                  <a:pt x="19645" y="12860"/>
                  <a:pt x="19235" y="13725"/>
                </a:cubicBezTo>
                <a:lnTo>
                  <a:pt x="16680" y="19104"/>
                </a:lnTo>
                <a:lnTo>
                  <a:pt x="15905" y="20742"/>
                </a:lnTo>
                <a:cubicBezTo>
                  <a:pt x="15640" y="21307"/>
                  <a:pt x="15337" y="21600"/>
                  <a:pt x="15029" y="21600"/>
                </a:cubicBezTo>
                <a:lnTo>
                  <a:pt x="1091" y="21600"/>
                </a:lnTo>
                <a:cubicBezTo>
                  <a:pt x="488" y="21600"/>
                  <a:pt x="0" y="19812"/>
                  <a:pt x="0" y="17602"/>
                </a:cubicBezTo>
                <a:lnTo>
                  <a:pt x="0" y="3984"/>
                </a:lnTo>
                <a:cubicBezTo>
                  <a:pt x="0" y="1788"/>
                  <a:pt x="488" y="0"/>
                  <a:pt x="1091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4">
                <a:lumMod val="40000"/>
                <a:lumOff val="60000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3D7381-5407-4EFF-8D95-4E223E5B383D}"/>
              </a:ext>
            </a:extLst>
          </p:cNvPr>
          <p:cNvGrpSpPr/>
          <p:nvPr/>
        </p:nvGrpSpPr>
        <p:grpSpPr>
          <a:xfrm>
            <a:off x="1621669" y="2944499"/>
            <a:ext cx="2380161" cy="926295"/>
            <a:chOff x="332936" y="2684480"/>
            <a:chExt cx="2937088" cy="1143035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B81FE4-AFC5-439D-8E93-CE6D877CCA59}"/>
                </a:ext>
              </a:extLst>
            </p:cNvPr>
            <p:cNvSpPr txBox="1"/>
            <p:nvPr/>
          </p:nvSpPr>
          <p:spPr>
            <a:xfrm>
              <a:off x="332936" y="2684480"/>
              <a:ext cx="2937088" cy="455751"/>
            </a:xfrm>
            <a:prstGeom prst="rect">
              <a:avLst/>
            </a:prstGeom>
            <a:grp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b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hlinkClick r:id="rId2"/>
                </a:rPr>
                <a:t>Submit an idea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99685D-A22B-45E3-96E2-080523C71E75}"/>
                </a:ext>
              </a:extLst>
            </p:cNvPr>
            <p:cNvSpPr txBox="1"/>
            <p:nvPr/>
          </p:nvSpPr>
          <p:spPr>
            <a:xfrm>
              <a:off x="340731" y="3086921"/>
              <a:ext cx="2929293" cy="740594"/>
            </a:xfrm>
            <a:prstGeom prst="rect">
              <a:avLst/>
            </a:prstGeom>
            <a:grp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t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</a:rPr>
                <a:t>Do you have a great idea that will make Power Virtual Agents even better? MS love to hear from you!</a:t>
              </a:r>
              <a:endParaRPr kumimoji="0" lang="en-US" sz="500" b="0" i="0" u="none" strike="noStrike" kern="0" cap="none" spc="0" normalizeH="0" baseline="0" noProof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477D57-86D1-40BC-97E3-292EB34B0996}"/>
              </a:ext>
            </a:extLst>
          </p:cNvPr>
          <p:cNvGrpSpPr/>
          <p:nvPr/>
        </p:nvGrpSpPr>
        <p:grpSpPr>
          <a:xfrm>
            <a:off x="7041067" y="1829572"/>
            <a:ext cx="2380161" cy="926295"/>
            <a:chOff x="332936" y="2684480"/>
            <a:chExt cx="2937088" cy="114303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61D27D-A082-44FD-85F2-809B4CE94721}"/>
                </a:ext>
              </a:extLst>
            </p:cNvPr>
            <p:cNvSpPr txBox="1"/>
            <p:nvPr/>
          </p:nvSpPr>
          <p:spPr>
            <a:xfrm>
              <a:off x="332936" y="2684480"/>
              <a:ext cx="2937088" cy="45575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hlinkClick r:id="rId3"/>
                </a:rPr>
                <a:t>Ask the community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69BA389-EDCF-4FCA-8946-F5C3DFFFFEBD}"/>
                </a:ext>
              </a:extLst>
            </p:cNvPr>
            <p:cNvSpPr txBox="1"/>
            <p:nvPr/>
          </p:nvSpPr>
          <p:spPr>
            <a:xfrm>
              <a:off x="340731" y="3086922"/>
              <a:ext cx="2929293" cy="74059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</a:rPr>
                <a:t>Visit the Power Virtual Agents community to get answers and tips directly from other Power Virtual Agents users.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27CD6C5-6D72-414E-8C43-58CF16928474}"/>
              </a:ext>
            </a:extLst>
          </p:cNvPr>
          <p:cNvGrpSpPr/>
          <p:nvPr/>
        </p:nvGrpSpPr>
        <p:grpSpPr>
          <a:xfrm>
            <a:off x="7041067" y="4106534"/>
            <a:ext cx="2383943" cy="1030343"/>
            <a:chOff x="332936" y="2684480"/>
            <a:chExt cx="2941755" cy="12714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3BC985-052F-4D48-9DDE-8EEC4686AD86}"/>
                </a:ext>
              </a:extLst>
            </p:cNvPr>
            <p:cNvSpPr txBox="1"/>
            <p:nvPr/>
          </p:nvSpPr>
          <p:spPr>
            <a:xfrm>
              <a:off x="332936" y="2684480"/>
              <a:ext cx="2937088" cy="45575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hlinkClick r:id="rId4"/>
                </a:rPr>
                <a:t>Microsoft Support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4959119-0A0F-49A5-BEC9-18567839080C}"/>
                </a:ext>
              </a:extLst>
            </p:cNvPr>
            <p:cNvSpPr txBox="1"/>
            <p:nvPr/>
          </p:nvSpPr>
          <p:spPr>
            <a:xfrm>
              <a:off x="345398" y="3006428"/>
              <a:ext cx="2929293" cy="94948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If you're an administrator of your Power Virtual Agents tenant, you can use the Power Platform Admin Center to request support from Microsoft.</a:t>
              </a:r>
              <a:endParaRPr kumimoji="0" lang="en-US" sz="1100" b="0" i="0" u="none" strike="noStrike" kern="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92B49BE-FD1C-4D12-A905-4C1B3DD8DFE4}"/>
              </a:ext>
            </a:extLst>
          </p:cNvPr>
          <p:cNvSpPr/>
          <p:nvPr/>
        </p:nvSpPr>
        <p:spPr>
          <a:xfrm>
            <a:off x="5807562" y="3097013"/>
            <a:ext cx="489945" cy="791448"/>
          </a:xfrm>
          <a:custGeom>
            <a:avLst/>
            <a:gdLst>
              <a:gd name="connsiteX0" fmla="*/ 184653 w 492409"/>
              <a:gd name="connsiteY0" fmla="*/ 738612 h 795428"/>
              <a:gd name="connsiteX1" fmla="*/ 307756 w 492409"/>
              <a:gd name="connsiteY1" fmla="*/ 738612 h 795428"/>
              <a:gd name="connsiteX2" fmla="*/ 246205 w 492409"/>
              <a:gd name="connsiteY2" fmla="*/ 795428 h 795428"/>
              <a:gd name="connsiteX3" fmla="*/ 184653 w 492409"/>
              <a:gd name="connsiteY3" fmla="*/ 738612 h 795428"/>
              <a:gd name="connsiteX4" fmla="*/ 151510 w 492409"/>
              <a:gd name="connsiteY4" fmla="*/ 643918 h 795428"/>
              <a:gd name="connsiteX5" fmla="*/ 340899 w 492409"/>
              <a:gd name="connsiteY5" fmla="*/ 643918 h 795428"/>
              <a:gd name="connsiteX6" fmla="*/ 369307 w 492409"/>
              <a:gd name="connsiteY6" fmla="*/ 672326 h 795428"/>
              <a:gd name="connsiteX7" fmla="*/ 340899 w 492409"/>
              <a:gd name="connsiteY7" fmla="*/ 700734 h 795428"/>
              <a:gd name="connsiteX8" fmla="*/ 151510 w 492409"/>
              <a:gd name="connsiteY8" fmla="*/ 700734 h 795428"/>
              <a:gd name="connsiteX9" fmla="*/ 123102 w 492409"/>
              <a:gd name="connsiteY9" fmla="*/ 672326 h 795428"/>
              <a:gd name="connsiteX10" fmla="*/ 151510 w 492409"/>
              <a:gd name="connsiteY10" fmla="*/ 643918 h 795428"/>
              <a:gd name="connsiteX11" fmla="*/ 151510 w 492409"/>
              <a:gd name="connsiteY11" fmla="*/ 549224 h 795428"/>
              <a:gd name="connsiteX12" fmla="*/ 340899 w 492409"/>
              <a:gd name="connsiteY12" fmla="*/ 549224 h 795428"/>
              <a:gd name="connsiteX13" fmla="*/ 369307 w 492409"/>
              <a:gd name="connsiteY13" fmla="*/ 577632 h 795428"/>
              <a:gd name="connsiteX14" fmla="*/ 340899 w 492409"/>
              <a:gd name="connsiteY14" fmla="*/ 606040 h 795428"/>
              <a:gd name="connsiteX15" fmla="*/ 151510 w 492409"/>
              <a:gd name="connsiteY15" fmla="*/ 606040 h 795428"/>
              <a:gd name="connsiteX16" fmla="*/ 123102 w 492409"/>
              <a:gd name="connsiteY16" fmla="*/ 577632 h 795428"/>
              <a:gd name="connsiteX17" fmla="*/ 151510 w 492409"/>
              <a:gd name="connsiteY17" fmla="*/ 549224 h 795428"/>
              <a:gd name="connsiteX18" fmla="*/ 247152 w 492409"/>
              <a:gd name="connsiteY18" fmla="*/ 55869 h 795428"/>
              <a:gd name="connsiteX19" fmla="*/ 57763 w 492409"/>
              <a:gd name="connsiteY19" fmla="*/ 243363 h 795428"/>
              <a:gd name="connsiteX20" fmla="*/ 57763 w 492409"/>
              <a:gd name="connsiteY20" fmla="*/ 250938 h 795428"/>
              <a:gd name="connsiteX21" fmla="*/ 71020 w 492409"/>
              <a:gd name="connsiteY21" fmla="*/ 317224 h 795428"/>
              <a:gd name="connsiteX22" fmla="*/ 103216 w 492409"/>
              <a:gd name="connsiteY22" fmla="*/ 369306 h 795428"/>
              <a:gd name="connsiteX23" fmla="*/ 158140 w 492409"/>
              <a:gd name="connsiteY23" fmla="*/ 454530 h 795428"/>
              <a:gd name="connsiteX24" fmla="*/ 246205 w 492409"/>
              <a:gd name="connsiteY24" fmla="*/ 454530 h 795428"/>
              <a:gd name="connsiteX25" fmla="*/ 335217 w 492409"/>
              <a:gd name="connsiteY25" fmla="*/ 454530 h 795428"/>
              <a:gd name="connsiteX26" fmla="*/ 390139 w 492409"/>
              <a:gd name="connsiteY26" fmla="*/ 369306 h 795428"/>
              <a:gd name="connsiteX27" fmla="*/ 422335 w 492409"/>
              <a:gd name="connsiteY27" fmla="*/ 317224 h 795428"/>
              <a:gd name="connsiteX28" fmla="*/ 435592 w 492409"/>
              <a:gd name="connsiteY28" fmla="*/ 250938 h 795428"/>
              <a:gd name="connsiteX29" fmla="*/ 436539 w 492409"/>
              <a:gd name="connsiteY29" fmla="*/ 250938 h 795428"/>
              <a:gd name="connsiteX30" fmla="*/ 436539 w 492409"/>
              <a:gd name="connsiteY30" fmla="*/ 243363 h 795428"/>
              <a:gd name="connsiteX31" fmla="*/ 247152 w 492409"/>
              <a:gd name="connsiteY31" fmla="*/ 55869 h 795428"/>
              <a:gd name="connsiteX32" fmla="*/ 246205 w 492409"/>
              <a:gd name="connsiteY32" fmla="*/ 0 h 795428"/>
              <a:gd name="connsiteX33" fmla="*/ 492409 w 492409"/>
              <a:gd name="connsiteY33" fmla="*/ 243363 h 795428"/>
              <a:gd name="connsiteX34" fmla="*/ 492409 w 492409"/>
              <a:gd name="connsiteY34" fmla="*/ 251885 h 795428"/>
              <a:gd name="connsiteX35" fmla="*/ 475364 w 492409"/>
              <a:gd name="connsiteY35" fmla="*/ 337110 h 795428"/>
              <a:gd name="connsiteX36" fmla="*/ 432751 w 492409"/>
              <a:gd name="connsiteY36" fmla="*/ 407183 h 795428"/>
              <a:gd name="connsiteX37" fmla="*/ 374988 w 492409"/>
              <a:gd name="connsiteY37" fmla="*/ 500930 h 795428"/>
              <a:gd name="connsiteX38" fmla="*/ 357943 w 492409"/>
              <a:gd name="connsiteY38" fmla="*/ 511346 h 795428"/>
              <a:gd name="connsiteX39" fmla="*/ 134466 w 492409"/>
              <a:gd name="connsiteY39" fmla="*/ 511346 h 795428"/>
              <a:gd name="connsiteX40" fmla="*/ 117420 w 492409"/>
              <a:gd name="connsiteY40" fmla="*/ 500930 h 795428"/>
              <a:gd name="connsiteX41" fmla="*/ 59657 w 492409"/>
              <a:gd name="connsiteY41" fmla="*/ 407183 h 795428"/>
              <a:gd name="connsiteX42" fmla="*/ 17045 w 492409"/>
              <a:gd name="connsiteY42" fmla="*/ 337110 h 795428"/>
              <a:gd name="connsiteX43" fmla="*/ 0 w 492409"/>
              <a:gd name="connsiteY43" fmla="*/ 251885 h 795428"/>
              <a:gd name="connsiteX44" fmla="*/ 0 w 492409"/>
              <a:gd name="connsiteY44" fmla="*/ 243363 h 795428"/>
              <a:gd name="connsiteX45" fmla="*/ 246205 w 492409"/>
              <a:gd name="connsiteY45" fmla="*/ 0 h 79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2409" h="795428">
                <a:moveTo>
                  <a:pt x="184653" y="738612"/>
                </a:moveTo>
                <a:lnTo>
                  <a:pt x="307756" y="738612"/>
                </a:lnTo>
                <a:cubicBezTo>
                  <a:pt x="304915" y="770808"/>
                  <a:pt x="278401" y="795428"/>
                  <a:pt x="246205" y="795428"/>
                </a:cubicBezTo>
                <a:cubicBezTo>
                  <a:pt x="214008" y="795428"/>
                  <a:pt x="187494" y="770808"/>
                  <a:pt x="184653" y="738612"/>
                </a:cubicBezTo>
                <a:close/>
                <a:moveTo>
                  <a:pt x="151510" y="643918"/>
                </a:moveTo>
                <a:lnTo>
                  <a:pt x="340899" y="643918"/>
                </a:lnTo>
                <a:cubicBezTo>
                  <a:pt x="356997" y="643918"/>
                  <a:pt x="369307" y="656228"/>
                  <a:pt x="369307" y="672326"/>
                </a:cubicBezTo>
                <a:cubicBezTo>
                  <a:pt x="369307" y="688424"/>
                  <a:pt x="356997" y="700734"/>
                  <a:pt x="340899" y="700734"/>
                </a:cubicBezTo>
                <a:lnTo>
                  <a:pt x="151510" y="700734"/>
                </a:lnTo>
                <a:cubicBezTo>
                  <a:pt x="135412" y="700734"/>
                  <a:pt x="123102" y="688424"/>
                  <a:pt x="123102" y="672326"/>
                </a:cubicBezTo>
                <a:cubicBezTo>
                  <a:pt x="123102" y="656228"/>
                  <a:pt x="135412" y="643918"/>
                  <a:pt x="151510" y="643918"/>
                </a:cubicBezTo>
                <a:close/>
                <a:moveTo>
                  <a:pt x="151510" y="549224"/>
                </a:moveTo>
                <a:lnTo>
                  <a:pt x="340899" y="549224"/>
                </a:lnTo>
                <a:cubicBezTo>
                  <a:pt x="356997" y="549224"/>
                  <a:pt x="369307" y="561534"/>
                  <a:pt x="369307" y="577632"/>
                </a:cubicBezTo>
                <a:cubicBezTo>
                  <a:pt x="369307" y="593730"/>
                  <a:pt x="356997" y="606040"/>
                  <a:pt x="340899" y="606040"/>
                </a:cubicBezTo>
                <a:lnTo>
                  <a:pt x="151510" y="606040"/>
                </a:lnTo>
                <a:cubicBezTo>
                  <a:pt x="135412" y="606040"/>
                  <a:pt x="123102" y="593730"/>
                  <a:pt x="123102" y="577632"/>
                </a:cubicBezTo>
                <a:cubicBezTo>
                  <a:pt x="123102" y="561534"/>
                  <a:pt x="135412" y="549224"/>
                  <a:pt x="151510" y="549224"/>
                </a:cubicBezTo>
                <a:close/>
                <a:moveTo>
                  <a:pt x="247152" y="55869"/>
                </a:moveTo>
                <a:cubicBezTo>
                  <a:pt x="143936" y="56816"/>
                  <a:pt x="59657" y="140147"/>
                  <a:pt x="57763" y="243363"/>
                </a:cubicBezTo>
                <a:lnTo>
                  <a:pt x="57763" y="250938"/>
                </a:lnTo>
                <a:cubicBezTo>
                  <a:pt x="58710" y="273665"/>
                  <a:pt x="62498" y="296391"/>
                  <a:pt x="71020" y="317224"/>
                </a:cubicBezTo>
                <a:cubicBezTo>
                  <a:pt x="78596" y="336163"/>
                  <a:pt x="89959" y="354155"/>
                  <a:pt x="103216" y="369306"/>
                </a:cubicBezTo>
                <a:cubicBezTo>
                  <a:pt x="124049" y="395820"/>
                  <a:pt x="142989" y="424228"/>
                  <a:pt x="158140" y="454530"/>
                </a:cubicBezTo>
                <a:lnTo>
                  <a:pt x="246205" y="454530"/>
                </a:lnTo>
                <a:lnTo>
                  <a:pt x="335217" y="454530"/>
                </a:lnTo>
                <a:cubicBezTo>
                  <a:pt x="349421" y="424228"/>
                  <a:pt x="368360" y="395820"/>
                  <a:pt x="390139" y="369306"/>
                </a:cubicBezTo>
                <a:cubicBezTo>
                  <a:pt x="404343" y="354155"/>
                  <a:pt x="414760" y="336163"/>
                  <a:pt x="422335" y="317224"/>
                </a:cubicBezTo>
                <a:cubicBezTo>
                  <a:pt x="429911" y="296391"/>
                  <a:pt x="434645" y="273665"/>
                  <a:pt x="435592" y="250938"/>
                </a:cubicBezTo>
                <a:lnTo>
                  <a:pt x="436539" y="250938"/>
                </a:lnTo>
                <a:lnTo>
                  <a:pt x="436539" y="243363"/>
                </a:lnTo>
                <a:cubicBezTo>
                  <a:pt x="434645" y="139200"/>
                  <a:pt x="350368" y="56816"/>
                  <a:pt x="247152" y="55869"/>
                </a:cubicBezTo>
                <a:close/>
                <a:moveTo>
                  <a:pt x="246205" y="0"/>
                </a:moveTo>
                <a:cubicBezTo>
                  <a:pt x="380670" y="947"/>
                  <a:pt x="489568" y="108898"/>
                  <a:pt x="492409" y="243363"/>
                </a:cubicBezTo>
                <a:lnTo>
                  <a:pt x="492409" y="251885"/>
                </a:lnTo>
                <a:cubicBezTo>
                  <a:pt x="491462" y="281240"/>
                  <a:pt x="485780" y="309649"/>
                  <a:pt x="475364" y="337110"/>
                </a:cubicBezTo>
                <a:cubicBezTo>
                  <a:pt x="465894" y="362677"/>
                  <a:pt x="450743" y="386351"/>
                  <a:pt x="432751" y="407183"/>
                </a:cubicBezTo>
                <a:cubicBezTo>
                  <a:pt x="410025" y="431804"/>
                  <a:pt x="385405" y="480097"/>
                  <a:pt x="374988" y="500930"/>
                </a:cubicBezTo>
                <a:cubicBezTo>
                  <a:pt x="372147" y="507559"/>
                  <a:pt x="365519" y="511346"/>
                  <a:pt x="357943" y="511346"/>
                </a:cubicBezTo>
                <a:lnTo>
                  <a:pt x="134466" y="511346"/>
                </a:lnTo>
                <a:cubicBezTo>
                  <a:pt x="126891" y="511346"/>
                  <a:pt x="120261" y="507559"/>
                  <a:pt x="117420" y="500930"/>
                </a:cubicBezTo>
                <a:cubicBezTo>
                  <a:pt x="107004" y="480097"/>
                  <a:pt x="82384" y="431804"/>
                  <a:pt x="59657" y="407183"/>
                </a:cubicBezTo>
                <a:cubicBezTo>
                  <a:pt x="41665" y="386351"/>
                  <a:pt x="27461" y="362677"/>
                  <a:pt x="17045" y="337110"/>
                </a:cubicBezTo>
                <a:cubicBezTo>
                  <a:pt x="6629" y="309649"/>
                  <a:pt x="947" y="281240"/>
                  <a:pt x="0" y="251885"/>
                </a:cubicBezTo>
                <a:lnTo>
                  <a:pt x="0" y="243363"/>
                </a:lnTo>
                <a:cubicBezTo>
                  <a:pt x="2841" y="108898"/>
                  <a:pt x="111739" y="947"/>
                  <a:pt x="246205" y="0"/>
                </a:cubicBezTo>
                <a:close/>
              </a:path>
            </a:pathLst>
          </a:custGeom>
          <a:solidFill>
            <a:srgbClr val="92D050"/>
          </a:solidFill>
          <a:ln w="9426" cap="flat">
            <a:solidFill>
              <a:schemeClr val="accent3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23648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EC03A-5A75-4C42-94A4-40C5A66C0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&amp; Boundaries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B0043-8B66-44A2-AC33-01D020F4C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Cannot export the virtual agents</a:t>
            </a:r>
          </a:p>
          <a:p>
            <a:r>
              <a:rPr lang="en-US" dirty="0"/>
              <a:t>Deployment methodology from one environment to another</a:t>
            </a:r>
          </a:p>
          <a:p>
            <a:r>
              <a:rPr lang="en-US" dirty="0"/>
              <a:t>You can have up to 1000 topics in a bot</a:t>
            </a:r>
          </a:p>
          <a:p>
            <a:r>
              <a:rPr lang="en-US" dirty="0"/>
              <a:t>Not supported in Internet Explorer. </a:t>
            </a:r>
          </a:p>
          <a:p>
            <a:r>
              <a:rPr lang="en-US" dirty="0"/>
              <a:t>Use the latest versions of Microsoft Edge, Chrome, or Firefox </a:t>
            </a:r>
          </a:p>
          <a:p>
            <a:r>
              <a:rPr lang="en-US" dirty="0"/>
              <a:t>Power Virtual Agents does not currently support US Government Cloud plans.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7736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of Bot </a:t>
            </a:r>
          </a:p>
        </p:txBody>
      </p:sp>
    </p:spTree>
    <p:extLst>
      <p:ext uri="{BB962C8B-B14F-4D97-AF65-F5344CB8AC3E}">
        <p14:creationId xmlns:p14="http://schemas.microsoft.com/office/powerpoint/2010/main" val="4167471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33200-9E83-4FFD-8A31-1D80C3550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81891"/>
            <a:ext cx="3363242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Please fill out the survey! 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&amp; Win Swags!!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C8162-D9C6-434D-9467-952F69B35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343766"/>
            <a:ext cx="4680512" cy="4680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EF7A67-E46C-4B60-B71D-A4D694261DB2}"/>
              </a:ext>
            </a:extLst>
          </p:cNvPr>
          <p:cNvSpPr txBox="1"/>
          <p:nvPr/>
        </p:nvSpPr>
        <p:spPr>
          <a:xfrm>
            <a:off x="5953126" y="5249741"/>
            <a:ext cx="607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https://www.powerplatformbootcamp.com/survey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8252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732773"/>
                </a:solidFill>
              </a:rPr>
              <a:t>Thank You For Attending</a:t>
            </a: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2144CA6-3E89-4C4F-B9A6-E4F4B9D5E65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3" b="6583"/>
          <a:stretch>
            <a:fillRect/>
          </a:stretch>
        </p:blipFill>
        <p:spPr>
          <a:xfrm>
            <a:off x="6811963" y="-25400"/>
            <a:ext cx="5380037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7445AD1-60A9-47D1-8895-904B4405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 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9DD78-EDDE-4039-B50F-483E7A9116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0005" y="2825449"/>
            <a:ext cx="6176654" cy="1884364"/>
          </a:xfrm>
        </p:spPr>
        <p:txBody>
          <a:bodyPr>
            <a:normAutofit/>
          </a:bodyPr>
          <a:lstStyle/>
          <a:p>
            <a:pPr lvl="0">
              <a:lnSpc>
                <a:spcPct val="130000"/>
              </a:lnSpc>
              <a:spcBef>
                <a:spcPts val="0"/>
              </a:spcBef>
              <a:buClr>
                <a:srgbClr val="3E3D40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3E3D40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My Name is </a:t>
            </a:r>
            <a:r>
              <a:rPr lang="en-US" i="1" dirty="0">
                <a:solidFill>
                  <a:srgbClr val="3E3D40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Saurabh Goyal</a:t>
            </a:r>
          </a:p>
          <a:p>
            <a:pPr lvl="0">
              <a:lnSpc>
                <a:spcPct val="130000"/>
              </a:lnSpc>
              <a:spcBef>
                <a:spcPts val="0"/>
              </a:spcBef>
              <a:buClr>
                <a:srgbClr val="3E3D40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3E3D40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Certified Microsoft Professional (MCTS)</a:t>
            </a:r>
          </a:p>
          <a:p>
            <a:pPr lvl="0">
              <a:lnSpc>
                <a:spcPct val="130000"/>
              </a:lnSpc>
              <a:spcBef>
                <a:spcPts val="0"/>
              </a:spcBef>
              <a:buClr>
                <a:srgbClr val="3E3D40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3E3D40"/>
                </a:solidFill>
                <a:latin typeface="Calibri Light" panose="020F0302020204030204" pitchFamily="34" charset="0"/>
                <a:cs typeface="Segoe UI Semilight" panose="020B0402040204020203" pitchFamily="34" charset="0"/>
              </a:rPr>
              <a:t>Working as Sr. Architect in Nagarro</a:t>
            </a:r>
          </a:p>
          <a:p>
            <a:endParaRPr lang="en-US" dirty="0"/>
          </a:p>
        </p:txBody>
      </p:sp>
      <p:pic>
        <p:nvPicPr>
          <p:cNvPr id="15" name="Picture 4" descr="Image result for linked in icon&quot;">
            <a:extLst>
              <a:ext uri="{FF2B5EF4-FFF2-40B4-BE49-F238E27FC236}">
                <a16:creationId xmlns:a16="http://schemas.microsoft.com/office/drawing/2014/main" id="{50DD716D-1045-4125-BD3A-4F51FF173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6" t="16291" r="16216" b="16141"/>
          <a:stretch/>
        </p:blipFill>
        <p:spPr bwMode="auto">
          <a:xfrm>
            <a:off x="213992" y="5433946"/>
            <a:ext cx="543579" cy="46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Image result for twitter icon&quot;">
            <a:extLst>
              <a:ext uri="{FF2B5EF4-FFF2-40B4-BE49-F238E27FC236}">
                <a16:creationId xmlns:a16="http://schemas.microsoft.com/office/drawing/2014/main" id="{23CCAA1E-81ED-4DE5-96A3-0503F24BC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5" t="11259" r="24575" b="13443"/>
          <a:stretch/>
        </p:blipFill>
        <p:spPr bwMode="auto">
          <a:xfrm>
            <a:off x="305461" y="6046555"/>
            <a:ext cx="439044" cy="35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Image result for email icon&quot;">
            <a:extLst>
              <a:ext uri="{FF2B5EF4-FFF2-40B4-BE49-F238E27FC236}">
                <a16:creationId xmlns:a16="http://schemas.microsoft.com/office/drawing/2014/main" id="{70191756-9608-4008-98F6-5620A3793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6" y="4897579"/>
            <a:ext cx="543579" cy="44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5">
            <a:extLst>
              <a:ext uri="{FF2B5EF4-FFF2-40B4-BE49-F238E27FC236}">
                <a16:creationId xmlns:a16="http://schemas.microsoft.com/office/drawing/2014/main" id="{4E45A281-AE9A-4C5E-9F09-0D0D76C0E589}"/>
              </a:ext>
            </a:extLst>
          </p:cNvPr>
          <p:cNvSpPr txBox="1"/>
          <p:nvPr/>
        </p:nvSpPr>
        <p:spPr>
          <a:xfrm>
            <a:off x="833199" y="4992763"/>
            <a:ext cx="3979275" cy="303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615" marR="5080" indent="-82550">
              <a:lnSpc>
                <a:spcPct val="114999"/>
              </a:lnSpc>
              <a:spcBef>
                <a:spcPts val="100"/>
              </a:spcBef>
            </a:pPr>
            <a:r>
              <a:rPr lang="en-US" b="1" spc="5" dirty="0">
                <a:solidFill>
                  <a:srgbClr val="2E2E2E"/>
                </a:solidFill>
                <a:latin typeface="Segoe UI Semilight"/>
                <a:cs typeface="Segoe UI Semilight"/>
              </a:rPr>
              <a:t>Saurabh.goyal@nagarro.com</a:t>
            </a: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98849AAA-5F38-41B1-A0A4-29C04446B0E5}"/>
              </a:ext>
            </a:extLst>
          </p:cNvPr>
          <p:cNvSpPr txBox="1"/>
          <p:nvPr/>
        </p:nvSpPr>
        <p:spPr>
          <a:xfrm>
            <a:off x="833199" y="5513474"/>
            <a:ext cx="6462699" cy="303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615" marR="5080" indent="-82550">
              <a:lnSpc>
                <a:spcPct val="114999"/>
              </a:lnSpc>
              <a:spcBef>
                <a:spcPts val="100"/>
              </a:spcBef>
            </a:pPr>
            <a:r>
              <a:rPr lang="en-US" b="1" spc="5" dirty="0">
                <a:solidFill>
                  <a:srgbClr val="2E2E2E"/>
                </a:solidFill>
                <a:latin typeface="Segoe UI Semilight"/>
                <a:cs typeface="Segoe UI Semilight"/>
              </a:rPr>
              <a:t>https://www.linkedin.com/in/saurabh-goyal-2636691b/</a:t>
            </a: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F9D53B77-42CA-457D-90EB-AFE1581EE107}"/>
              </a:ext>
            </a:extLst>
          </p:cNvPr>
          <p:cNvSpPr txBox="1"/>
          <p:nvPr/>
        </p:nvSpPr>
        <p:spPr>
          <a:xfrm>
            <a:off x="833200" y="6046555"/>
            <a:ext cx="4062904" cy="303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615" marR="5080" indent="-82550">
              <a:lnSpc>
                <a:spcPct val="114999"/>
              </a:lnSpc>
              <a:spcBef>
                <a:spcPts val="100"/>
              </a:spcBef>
            </a:pPr>
            <a:r>
              <a:rPr lang="en-IN" b="1" dirty="0">
                <a:hlinkClick r:id="rId6"/>
              </a:rPr>
              <a:t>https://twitter.com/SaurabhNagarro</a:t>
            </a:r>
            <a:endParaRPr lang="en-US" b="1" spc="5" dirty="0">
              <a:solidFill>
                <a:srgbClr val="2E2E2E"/>
              </a:solidFill>
              <a:latin typeface="Segoe UI Semilight"/>
              <a:cs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10993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FDE697-6D3B-4F99-8F5A-B2BDEB32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Session‘s Agenda</a:t>
            </a:r>
          </a:p>
        </p:txBody>
      </p:sp>
      <p:pic>
        <p:nvPicPr>
          <p:cNvPr id="75" name="Picture 74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5398A59A-3198-48D3-81B9-E1620ACD2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49" y="1415046"/>
            <a:ext cx="2133730" cy="1550511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BE69919-AC2F-40A7-ABFB-C0B911CD0FFF}"/>
              </a:ext>
            </a:extLst>
          </p:cNvPr>
          <p:cNvCxnSpPr>
            <a:stCxn id="77" idx="4"/>
            <a:endCxn id="80" idx="0"/>
          </p:cNvCxnSpPr>
          <p:nvPr/>
        </p:nvCxnSpPr>
        <p:spPr>
          <a:xfrm>
            <a:off x="7193267" y="1968816"/>
            <a:ext cx="11181" cy="3213486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7B9147BC-66AE-4093-B139-ADFED35B3CC6}"/>
              </a:ext>
            </a:extLst>
          </p:cNvPr>
          <p:cNvSpPr/>
          <p:nvPr/>
        </p:nvSpPr>
        <p:spPr>
          <a:xfrm>
            <a:off x="7092823" y="1767928"/>
            <a:ext cx="200888" cy="200888"/>
          </a:xfrm>
          <a:prstGeom prst="ellipse">
            <a:avLst/>
          </a:pr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0730718-5A54-4C60-83FE-AC457F0ED1C2}"/>
              </a:ext>
            </a:extLst>
          </p:cNvPr>
          <p:cNvSpPr/>
          <p:nvPr/>
        </p:nvSpPr>
        <p:spPr>
          <a:xfrm>
            <a:off x="7092823" y="2898827"/>
            <a:ext cx="200888" cy="200888"/>
          </a:xfrm>
          <a:prstGeom prst="ellipse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103991C-76A2-4613-8429-B5FD33E710F7}"/>
              </a:ext>
            </a:extLst>
          </p:cNvPr>
          <p:cNvSpPr/>
          <p:nvPr/>
        </p:nvSpPr>
        <p:spPr>
          <a:xfrm>
            <a:off x="7092823" y="4048917"/>
            <a:ext cx="200888" cy="200888"/>
          </a:xfrm>
          <a:prstGeom prst="ellipse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39209BA-A70A-4324-A0F7-2FF727AE0AC0}"/>
              </a:ext>
            </a:extLst>
          </p:cNvPr>
          <p:cNvSpPr/>
          <p:nvPr/>
        </p:nvSpPr>
        <p:spPr>
          <a:xfrm>
            <a:off x="7104004" y="5182302"/>
            <a:ext cx="200888" cy="200888"/>
          </a:xfrm>
          <a:prstGeom prst="ellipse">
            <a:avLst/>
          </a:prstGeom>
          <a:solidFill>
            <a:srgbClr val="44546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8D8D360-E7DA-4D16-B0FF-24BE41F79645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4511937" y="1850442"/>
            <a:ext cx="1288" cy="3514818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7B22A4DF-B37E-487C-9339-DD635CE96FA1}"/>
              </a:ext>
            </a:extLst>
          </p:cNvPr>
          <p:cNvSpPr/>
          <p:nvPr/>
        </p:nvSpPr>
        <p:spPr>
          <a:xfrm rot="10800000">
            <a:off x="4411493" y="5164372"/>
            <a:ext cx="200888" cy="200888"/>
          </a:xfrm>
          <a:prstGeom prst="ellipse">
            <a:avLst/>
          </a:prstGeom>
          <a:solidFill>
            <a:srgbClr val="FFC0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9426FE3-F928-440B-B41A-A1B70EEDB39C}"/>
              </a:ext>
            </a:extLst>
          </p:cNvPr>
          <p:cNvSpPr/>
          <p:nvPr/>
        </p:nvSpPr>
        <p:spPr>
          <a:xfrm rot="10800000">
            <a:off x="4412780" y="4030987"/>
            <a:ext cx="200888" cy="200888"/>
          </a:xfrm>
          <a:prstGeom prst="ellipse">
            <a:avLst/>
          </a:prstGeom>
          <a:solidFill>
            <a:srgbClr val="48B8B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044CCF4-3CF5-4AE0-992D-B4FDB10746F1}"/>
              </a:ext>
            </a:extLst>
          </p:cNvPr>
          <p:cNvSpPr/>
          <p:nvPr/>
        </p:nvSpPr>
        <p:spPr>
          <a:xfrm rot="10800000">
            <a:off x="4409602" y="2909893"/>
            <a:ext cx="200888" cy="200888"/>
          </a:xfrm>
          <a:prstGeom prst="ellipse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CB5C90E-600C-4534-9693-7CCC967263D6}"/>
              </a:ext>
            </a:extLst>
          </p:cNvPr>
          <p:cNvSpPr/>
          <p:nvPr/>
        </p:nvSpPr>
        <p:spPr>
          <a:xfrm rot="10800000">
            <a:off x="4409602" y="1756551"/>
            <a:ext cx="200888" cy="200888"/>
          </a:xfrm>
          <a:prstGeom prst="ellipse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04E57A0-EA0F-413F-8E41-230EF0350838}"/>
              </a:ext>
            </a:extLst>
          </p:cNvPr>
          <p:cNvGrpSpPr/>
          <p:nvPr/>
        </p:nvGrpSpPr>
        <p:grpSpPr>
          <a:xfrm>
            <a:off x="7562235" y="1348563"/>
            <a:ext cx="3748648" cy="1052723"/>
            <a:chOff x="5692588" y="1560606"/>
            <a:chExt cx="3195918" cy="936812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455688F3-186D-4EAE-99CB-E321CEC59B96}"/>
                </a:ext>
              </a:extLst>
            </p:cNvPr>
            <p:cNvSpPr/>
            <p:nvPr/>
          </p:nvSpPr>
          <p:spPr>
            <a:xfrm>
              <a:off x="5800164" y="1625600"/>
              <a:ext cx="3088342" cy="806824"/>
            </a:xfrm>
            <a:prstGeom prst="roundRect">
              <a:avLst>
                <a:gd name="adj" fmla="val 50000"/>
              </a:avLst>
            </a:prstGeom>
            <a:noFill/>
            <a:ln w="571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BF690C2E-8F59-42BA-AB6D-032AD5FBAA9F}"/>
                </a:ext>
              </a:extLst>
            </p:cNvPr>
            <p:cNvSpPr/>
            <p:nvPr/>
          </p:nvSpPr>
          <p:spPr>
            <a:xfrm>
              <a:off x="6279776" y="1780241"/>
              <a:ext cx="2420879" cy="497542"/>
            </a:xfrm>
            <a:prstGeom prst="roundRect">
              <a:avLst>
                <a:gd name="adj" fmla="val 50000"/>
              </a:avLst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Integrate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EF117F8-9138-4397-8354-C111FD725D37}"/>
                </a:ext>
              </a:extLst>
            </p:cNvPr>
            <p:cNvSpPr/>
            <p:nvPr/>
          </p:nvSpPr>
          <p:spPr>
            <a:xfrm>
              <a:off x="5692588" y="1560606"/>
              <a:ext cx="936812" cy="936812"/>
            </a:xfrm>
            <a:prstGeom prst="ellipse">
              <a:avLst/>
            </a:prstGeom>
            <a:solidFill>
              <a:srgbClr val="F1EF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870E0AD-8D4F-4335-9480-413D78E68C58}"/>
                </a:ext>
              </a:extLst>
            </p:cNvPr>
            <p:cNvSpPr/>
            <p:nvPr/>
          </p:nvSpPr>
          <p:spPr>
            <a:xfrm>
              <a:off x="5757581" y="1619769"/>
              <a:ext cx="806824" cy="806824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5D8CA05-845A-4F6C-BF17-D5793B149E97}"/>
              </a:ext>
            </a:extLst>
          </p:cNvPr>
          <p:cNvGrpSpPr/>
          <p:nvPr/>
        </p:nvGrpSpPr>
        <p:grpSpPr>
          <a:xfrm>
            <a:off x="7562235" y="2470983"/>
            <a:ext cx="3748640" cy="1049595"/>
            <a:chOff x="5692588" y="1560606"/>
            <a:chExt cx="3195918" cy="936812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253736F-578F-45F8-8DFE-C657105D20CE}"/>
                </a:ext>
              </a:extLst>
            </p:cNvPr>
            <p:cNvSpPr/>
            <p:nvPr/>
          </p:nvSpPr>
          <p:spPr>
            <a:xfrm>
              <a:off x="5800164" y="1625600"/>
              <a:ext cx="3088342" cy="806824"/>
            </a:xfrm>
            <a:prstGeom prst="roundRect">
              <a:avLst>
                <a:gd name="adj" fmla="val 50000"/>
              </a:avLst>
            </a:prstGeom>
            <a:noFill/>
            <a:ln w="571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58CABCC8-A5DC-48B3-A7F0-A8B99DF96C9F}"/>
                </a:ext>
              </a:extLst>
            </p:cNvPr>
            <p:cNvSpPr/>
            <p:nvPr/>
          </p:nvSpPr>
          <p:spPr>
            <a:xfrm>
              <a:off x="6279776" y="1780241"/>
              <a:ext cx="2420879" cy="497542"/>
            </a:xfrm>
            <a:prstGeom prst="roundRect">
              <a:avLst>
                <a:gd name="adj" fmla="val 50000"/>
              </a:avLst>
            </a:prstGeom>
            <a:solidFill>
              <a:srgbClr val="70AD4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Monitoring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5C2BB9D-6BAE-402B-B1A5-EE0000FD1637}"/>
                </a:ext>
              </a:extLst>
            </p:cNvPr>
            <p:cNvSpPr/>
            <p:nvPr/>
          </p:nvSpPr>
          <p:spPr>
            <a:xfrm>
              <a:off x="5692588" y="1560606"/>
              <a:ext cx="936812" cy="936812"/>
            </a:xfrm>
            <a:prstGeom prst="ellipse">
              <a:avLst/>
            </a:prstGeom>
            <a:solidFill>
              <a:srgbClr val="F1EF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44E8659-86F7-437A-AC12-487A7030FE61}"/>
                </a:ext>
              </a:extLst>
            </p:cNvPr>
            <p:cNvSpPr/>
            <p:nvPr/>
          </p:nvSpPr>
          <p:spPr>
            <a:xfrm>
              <a:off x="5751524" y="1626442"/>
              <a:ext cx="806824" cy="806824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256EB1C-9221-49D0-953F-E4B3E14ACA7C}"/>
              </a:ext>
            </a:extLst>
          </p:cNvPr>
          <p:cNvGrpSpPr/>
          <p:nvPr/>
        </p:nvGrpSpPr>
        <p:grpSpPr>
          <a:xfrm>
            <a:off x="7562235" y="3621018"/>
            <a:ext cx="3748640" cy="1076158"/>
            <a:chOff x="5692588" y="1560606"/>
            <a:chExt cx="3195918" cy="936812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BF892340-B7E3-4060-8EB3-2C02D8799695}"/>
                </a:ext>
              </a:extLst>
            </p:cNvPr>
            <p:cNvSpPr/>
            <p:nvPr/>
          </p:nvSpPr>
          <p:spPr>
            <a:xfrm>
              <a:off x="5800164" y="1625600"/>
              <a:ext cx="3088342" cy="806824"/>
            </a:xfrm>
            <a:prstGeom prst="roundRect">
              <a:avLst>
                <a:gd name="adj" fmla="val 50000"/>
              </a:avLst>
            </a:pr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07A62F57-F974-4FC5-BA74-FE7C26EBC7B2}"/>
                </a:ext>
              </a:extLst>
            </p:cNvPr>
            <p:cNvSpPr/>
            <p:nvPr/>
          </p:nvSpPr>
          <p:spPr>
            <a:xfrm>
              <a:off x="6279776" y="1780241"/>
              <a:ext cx="2420879" cy="497542"/>
            </a:xfrm>
            <a:prstGeom prst="roundRect">
              <a:avLst>
                <a:gd name="adj" fmla="val 50000"/>
              </a:avLst>
            </a:prstGeom>
            <a:solidFill>
              <a:srgbClr val="4472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Community Support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86C53D43-6D9F-4A29-8FE2-D360DA6F7C3F}"/>
                </a:ext>
              </a:extLst>
            </p:cNvPr>
            <p:cNvSpPr/>
            <p:nvPr/>
          </p:nvSpPr>
          <p:spPr>
            <a:xfrm>
              <a:off x="5692588" y="1560606"/>
              <a:ext cx="936812" cy="936812"/>
            </a:xfrm>
            <a:prstGeom prst="ellipse">
              <a:avLst/>
            </a:prstGeom>
            <a:solidFill>
              <a:srgbClr val="F1EF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EBAF2834-CB01-48AD-9B26-8F1018D215BF}"/>
                </a:ext>
              </a:extLst>
            </p:cNvPr>
            <p:cNvSpPr/>
            <p:nvPr/>
          </p:nvSpPr>
          <p:spPr>
            <a:xfrm>
              <a:off x="5751523" y="1625600"/>
              <a:ext cx="806824" cy="806824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7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5912823-7C9E-4EE5-B0E7-1FD051F3BC5C}"/>
              </a:ext>
            </a:extLst>
          </p:cNvPr>
          <p:cNvGrpSpPr/>
          <p:nvPr/>
        </p:nvGrpSpPr>
        <p:grpSpPr>
          <a:xfrm>
            <a:off x="7562235" y="4742288"/>
            <a:ext cx="3748640" cy="1052723"/>
            <a:chOff x="5692588" y="1560606"/>
            <a:chExt cx="3195918" cy="936812"/>
          </a:xfrm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F4F7FF7D-5105-48C6-B6C5-2ED7C5D74128}"/>
                </a:ext>
              </a:extLst>
            </p:cNvPr>
            <p:cNvSpPr/>
            <p:nvPr/>
          </p:nvSpPr>
          <p:spPr>
            <a:xfrm>
              <a:off x="5800164" y="1625600"/>
              <a:ext cx="3088342" cy="806824"/>
            </a:xfrm>
            <a:prstGeom prst="roundRect">
              <a:avLst>
                <a:gd name="adj" fmla="val 50000"/>
              </a:avLst>
            </a:prstGeom>
            <a:noFill/>
            <a:ln w="57150" cap="flat" cmpd="sng" algn="ctr">
              <a:solidFill>
                <a:srgbClr val="44546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66C42D53-C269-48FE-870D-3D4B823A2022}"/>
                </a:ext>
              </a:extLst>
            </p:cNvPr>
            <p:cNvSpPr/>
            <p:nvPr/>
          </p:nvSpPr>
          <p:spPr>
            <a:xfrm>
              <a:off x="6279776" y="1780241"/>
              <a:ext cx="2420879" cy="497542"/>
            </a:xfrm>
            <a:prstGeom prst="roundRect">
              <a:avLst>
                <a:gd name="adj" fmla="val 50000"/>
              </a:avLst>
            </a:prstGeom>
            <a:solidFill>
              <a:srgbClr val="44546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DEMO : BOT Creation 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F9BBD85-0B75-4A9B-9246-5089775D687F}"/>
                </a:ext>
              </a:extLst>
            </p:cNvPr>
            <p:cNvSpPr/>
            <p:nvPr/>
          </p:nvSpPr>
          <p:spPr>
            <a:xfrm>
              <a:off x="5692588" y="1560606"/>
              <a:ext cx="936812" cy="936812"/>
            </a:xfrm>
            <a:prstGeom prst="ellipse">
              <a:avLst/>
            </a:prstGeom>
            <a:solidFill>
              <a:srgbClr val="F1EF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DCD3E68-EA5E-4F2D-BFA7-6BB1340AAE80}"/>
                </a:ext>
              </a:extLst>
            </p:cNvPr>
            <p:cNvSpPr/>
            <p:nvPr/>
          </p:nvSpPr>
          <p:spPr>
            <a:xfrm>
              <a:off x="5762443" y="1625600"/>
              <a:ext cx="806824" cy="806824"/>
            </a:xfrm>
            <a:prstGeom prst="ellipse">
              <a:avLst/>
            </a:prstGeom>
            <a:solidFill>
              <a:srgbClr val="44546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844C13A-2C92-4A3B-8F71-8337C73E12FD}"/>
              </a:ext>
            </a:extLst>
          </p:cNvPr>
          <p:cNvGrpSpPr/>
          <p:nvPr/>
        </p:nvGrpSpPr>
        <p:grpSpPr>
          <a:xfrm flipH="1">
            <a:off x="545212" y="1348564"/>
            <a:ext cx="3569570" cy="1052724"/>
            <a:chOff x="5692588" y="1560606"/>
            <a:chExt cx="3195918" cy="936812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56DB0561-18AC-49BC-ACAB-48C19DC07B55}"/>
                </a:ext>
              </a:extLst>
            </p:cNvPr>
            <p:cNvSpPr/>
            <p:nvPr/>
          </p:nvSpPr>
          <p:spPr>
            <a:xfrm>
              <a:off x="5800164" y="1625600"/>
              <a:ext cx="3088342" cy="806824"/>
            </a:xfrm>
            <a:prstGeom prst="roundRect">
              <a:avLst>
                <a:gd name="adj" fmla="val 50000"/>
              </a:avLst>
            </a:prstGeom>
            <a:noFill/>
            <a:ln w="571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983CBB11-7032-458F-A22F-8C5E7040A2C6}"/>
                </a:ext>
              </a:extLst>
            </p:cNvPr>
            <p:cNvSpPr/>
            <p:nvPr/>
          </p:nvSpPr>
          <p:spPr>
            <a:xfrm>
              <a:off x="6279776" y="1780241"/>
              <a:ext cx="2420879" cy="497542"/>
            </a:xfrm>
            <a:prstGeom prst="roundRect">
              <a:avLst>
                <a:gd name="adj" fmla="val 50000"/>
              </a:avLst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Introduction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7BB2E968-45F3-49AA-A01C-8CB09A252FA1}"/>
                </a:ext>
              </a:extLst>
            </p:cNvPr>
            <p:cNvSpPr/>
            <p:nvPr/>
          </p:nvSpPr>
          <p:spPr>
            <a:xfrm>
              <a:off x="5692588" y="1560606"/>
              <a:ext cx="936812" cy="936812"/>
            </a:xfrm>
            <a:prstGeom prst="ellipse">
              <a:avLst/>
            </a:prstGeom>
            <a:solidFill>
              <a:srgbClr val="F1EF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4D54D05-4786-47C3-AA3D-3715AEE11D9B}"/>
                </a:ext>
              </a:extLst>
            </p:cNvPr>
            <p:cNvSpPr/>
            <p:nvPr/>
          </p:nvSpPr>
          <p:spPr>
            <a:xfrm>
              <a:off x="5763391" y="1625599"/>
              <a:ext cx="806824" cy="806824"/>
            </a:xfrm>
            <a:prstGeom prst="ellipse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7CF888C-B4EF-4BC7-9291-4C0BFE978F85}"/>
              </a:ext>
            </a:extLst>
          </p:cNvPr>
          <p:cNvGrpSpPr/>
          <p:nvPr/>
        </p:nvGrpSpPr>
        <p:grpSpPr>
          <a:xfrm flipH="1">
            <a:off x="545212" y="2467854"/>
            <a:ext cx="3569570" cy="1052724"/>
            <a:chOff x="5692588" y="1560606"/>
            <a:chExt cx="3195918" cy="936812"/>
          </a:xfrm>
        </p:grpSpPr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D6FA8E04-76A8-4197-843E-F4FFA671A425}"/>
                </a:ext>
              </a:extLst>
            </p:cNvPr>
            <p:cNvSpPr/>
            <p:nvPr/>
          </p:nvSpPr>
          <p:spPr>
            <a:xfrm>
              <a:off x="5800164" y="1625600"/>
              <a:ext cx="3088342" cy="806824"/>
            </a:xfrm>
            <a:prstGeom prst="roundRect">
              <a:avLst>
                <a:gd name="adj" fmla="val 50000"/>
              </a:avLst>
            </a:prstGeom>
            <a:noFill/>
            <a:ln w="571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C54BF730-EA16-421D-9440-AA816E66E2EF}"/>
                </a:ext>
              </a:extLst>
            </p:cNvPr>
            <p:cNvSpPr/>
            <p:nvPr/>
          </p:nvSpPr>
          <p:spPr>
            <a:xfrm>
              <a:off x="6342703" y="1780241"/>
              <a:ext cx="2357953" cy="497542"/>
            </a:xfrm>
            <a:prstGeom prst="roundRect">
              <a:avLst>
                <a:gd name="adj" fmla="val 50000"/>
              </a:avLst>
            </a:prstGeom>
            <a:solidFill>
              <a:srgbClr val="A5A5A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Administration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07A1773-86BD-4CC1-9AE8-CF25C6ED319B}"/>
                </a:ext>
              </a:extLst>
            </p:cNvPr>
            <p:cNvSpPr/>
            <p:nvPr/>
          </p:nvSpPr>
          <p:spPr>
            <a:xfrm>
              <a:off x="5692588" y="1560606"/>
              <a:ext cx="936812" cy="936812"/>
            </a:xfrm>
            <a:prstGeom prst="ellipse">
              <a:avLst/>
            </a:prstGeom>
            <a:solidFill>
              <a:srgbClr val="F1EF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092F383-5128-4E7C-80E8-4D67EE4562BE}"/>
                </a:ext>
              </a:extLst>
            </p:cNvPr>
            <p:cNvSpPr/>
            <p:nvPr/>
          </p:nvSpPr>
          <p:spPr>
            <a:xfrm>
              <a:off x="5756156" y="1625600"/>
              <a:ext cx="806824" cy="806824"/>
            </a:xfrm>
            <a:prstGeom prst="ellipse">
              <a:avLst/>
            </a:prstGeom>
            <a:solidFill>
              <a:srgbClr val="A5A5A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18878D2-A939-4593-AF6D-7746BE589B99}"/>
              </a:ext>
            </a:extLst>
          </p:cNvPr>
          <p:cNvGrpSpPr/>
          <p:nvPr/>
        </p:nvGrpSpPr>
        <p:grpSpPr>
          <a:xfrm flipH="1">
            <a:off x="581072" y="3623000"/>
            <a:ext cx="3569570" cy="1052724"/>
            <a:chOff x="5692588" y="1560606"/>
            <a:chExt cx="3195918" cy="936812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2D350E7F-6C4C-438A-A43E-4A7108835AD8}"/>
                </a:ext>
              </a:extLst>
            </p:cNvPr>
            <p:cNvSpPr/>
            <p:nvPr/>
          </p:nvSpPr>
          <p:spPr>
            <a:xfrm>
              <a:off x="5800164" y="1625600"/>
              <a:ext cx="3088342" cy="806824"/>
            </a:xfrm>
            <a:prstGeom prst="roundRect">
              <a:avLst>
                <a:gd name="adj" fmla="val 50000"/>
              </a:avLst>
            </a:prstGeom>
            <a:noFill/>
            <a:ln w="57150" cap="flat" cmpd="sng" algn="ctr">
              <a:solidFill>
                <a:srgbClr val="48B8B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97439618-26F9-4113-8C8C-386586138486}"/>
                </a:ext>
              </a:extLst>
            </p:cNvPr>
            <p:cNvSpPr/>
            <p:nvPr/>
          </p:nvSpPr>
          <p:spPr>
            <a:xfrm>
              <a:off x="6279776" y="1780241"/>
              <a:ext cx="2420879" cy="497542"/>
            </a:xfrm>
            <a:prstGeom prst="roundRect">
              <a:avLst>
                <a:gd name="adj" fmla="val 50000"/>
              </a:avLst>
            </a:prstGeom>
            <a:solidFill>
              <a:srgbClr val="48B8B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Manage Security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DE7080EC-D54A-4EEE-9232-0E4E1D882BBD}"/>
                </a:ext>
              </a:extLst>
            </p:cNvPr>
            <p:cNvSpPr/>
            <p:nvPr/>
          </p:nvSpPr>
          <p:spPr>
            <a:xfrm>
              <a:off x="5692588" y="1560606"/>
              <a:ext cx="936812" cy="936812"/>
            </a:xfrm>
            <a:prstGeom prst="ellipse">
              <a:avLst/>
            </a:prstGeom>
            <a:solidFill>
              <a:srgbClr val="F1EF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D5E854C-9C8F-49BA-A659-FF0F53BA6FF2}"/>
                </a:ext>
              </a:extLst>
            </p:cNvPr>
            <p:cNvSpPr/>
            <p:nvPr/>
          </p:nvSpPr>
          <p:spPr>
            <a:xfrm>
              <a:off x="5757582" y="1625600"/>
              <a:ext cx="806824" cy="806824"/>
            </a:xfrm>
            <a:prstGeom prst="ellipse">
              <a:avLst/>
            </a:prstGeom>
            <a:solidFill>
              <a:srgbClr val="48B8B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B17A724-CD52-42B9-98B1-33FEE24A2914}"/>
              </a:ext>
            </a:extLst>
          </p:cNvPr>
          <p:cNvGrpSpPr/>
          <p:nvPr/>
        </p:nvGrpSpPr>
        <p:grpSpPr>
          <a:xfrm flipH="1">
            <a:off x="581072" y="4742288"/>
            <a:ext cx="3569570" cy="1052724"/>
            <a:chOff x="5692588" y="1560606"/>
            <a:chExt cx="3195918" cy="936812"/>
          </a:xfrm>
        </p:grpSpPr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EE6F7940-C66C-4EB2-BC1C-95220335E1F8}"/>
                </a:ext>
              </a:extLst>
            </p:cNvPr>
            <p:cNvSpPr/>
            <p:nvPr/>
          </p:nvSpPr>
          <p:spPr>
            <a:xfrm>
              <a:off x="5800164" y="1625600"/>
              <a:ext cx="3088342" cy="806824"/>
            </a:xfrm>
            <a:prstGeom prst="roundRect">
              <a:avLst>
                <a:gd name="adj" fmla="val 50000"/>
              </a:avLst>
            </a:prstGeom>
            <a:noFill/>
            <a:ln w="57150" cap="flat" cmpd="sng" algn="ctr">
              <a:solidFill>
                <a:srgbClr val="FFC00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DFF41C95-5B78-4734-86FD-DEAABF1FACCF}"/>
                </a:ext>
              </a:extLst>
            </p:cNvPr>
            <p:cNvSpPr/>
            <p:nvPr/>
          </p:nvSpPr>
          <p:spPr>
            <a:xfrm>
              <a:off x="6279776" y="1780241"/>
              <a:ext cx="2420879" cy="497542"/>
            </a:xfrm>
            <a:prstGeom prst="roundRect">
              <a:avLst>
                <a:gd name="adj" fmla="val 50000"/>
              </a:avLst>
            </a:prstGeom>
            <a:solidFill>
              <a:srgbClr val="FFC0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Publish</a:t>
              </a: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44AA863-62BA-4EEA-80E9-99855731F26A}"/>
                </a:ext>
              </a:extLst>
            </p:cNvPr>
            <p:cNvSpPr/>
            <p:nvPr/>
          </p:nvSpPr>
          <p:spPr>
            <a:xfrm>
              <a:off x="5692588" y="1560606"/>
              <a:ext cx="936812" cy="936812"/>
            </a:xfrm>
            <a:prstGeom prst="ellipse">
              <a:avLst/>
            </a:prstGeom>
            <a:solidFill>
              <a:srgbClr val="F1EF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19973EE-85FB-4D57-94E0-9D80D2F69DFA}"/>
                </a:ext>
              </a:extLst>
            </p:cNvPr>
            <p:cNvSpPr/>
            <p:nvPr/>
          </p:nvSpPr>
          <p:spPr>
            <a:xfrm>
              <a:off x="5757582" y="1625600"/>
              <a:ext cx="806824" cy="806824"/>
            </a:xfrm>
            <a:prstGeom prst="ellipse">
              <a:avLst/>
            </a:prstGeom>
            <a:solidFill>
              <a:srgbClr val="FFC000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</p:grp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37CB9EA-2663-4B7E-8ECC-DF8115692027}"/>
              </a:ext>
            </a:extLst>
          </p:cNvPr>
          <p:cNvCxnSpPr>
            <a:cxnSpLocks/>
          </p:cNvCxnSpPr>
          <p:nvPr/>
        </p:nvCxnSpPr>
        <p:spPr>
          <a:xfrm>
            <a:off x="6532843" y="3548742"/>
            <a:ext cx="660424" cy="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EE2B56B-27D8-476B-AC02-2405E24A230F}"/>
              </a:ext>
            </a:extLst>
          </p:cNvPr>
          <p:cNvCxnSpPr>
            <a:cxnSpLocks/>
          </p:cNvCxnSpPr>
          <p:nvPr/>
        </p:nvCxnSpPr>
        <p:spPr>
          <a:xfrm flipH="1">
            <a:off x="4498712" y="3548741"/>
            <a:ext cx="734303" cy="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CD6C5089-4BD1-440D-BB8B-F62C93CBE754}"/>
              </a:ext>
            </a:extLst>
          </p:cNvPr>
          <p:cNvSpPr/>
          <p:nvPr/>
        </p:nvSpPr>
        <p:spPr>
          <a:xfrm>
            <a:off x="5233016" y="2898827"/>
            <a:ext cx="1299829" cy="1299829"/>
          </a:xfrm>
          <a:prstGeom prst="ellipse">
            <a:avLst/>
          </a:prstGeom>
          <a:gradFill flip="none" rotWithShape="1">
            <a:gsLst>
              <a:gs pos="0">
                <a:srgbClr val="5B9BD5">
                  <a:lumMod val="67000"/>
                </a:srgbClr>
              </a:gs>
              <a:gs pos="48000">
                <a:srgbClr val="5B9BD5">
                  <a:lumMod val="97000"/>
                  <a:lumOff val="3000"/>
                </a:srgbClr>
              </a:gs>
              <a:gs pos="100000">
                <a:srgbClr val="5B9BD5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9" name="Graphic 128" descr="Lightbulb">
            <a:extLst>
              <a:ext uri="{FF2B5EF4-FFF2-40B4-BE49-F238E27FC236}">
                <a16:creationId xmlns:a16="http://schemas.microsoft.com/office/drawing/2014/main" id="{CACCF4F5-F86C-4A8B-92D8-77EDD1F0F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5402" y="3161215"/>
            <a:ext cx="775053" cy="77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4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FE49BF-ECDA-47CB-A22E-6CF0B870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7708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C8DB-9E2E-4D7D-ADDC-F69D38979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Chat Bots?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48B81-CB8B-480B-994E-487499D30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 computer program </a:t>
            </a:r>
          </a:p>
          <a:p>
            <a:r>
              <a:rPr lang="en-US" dirty="0"/>
              <a:t>Designed to communicate with human users through the internet</a:t>
            </a:r>
          </a:p>
          <a:p>
            <a:r>
              <a:rPr lang="en-US" dirty="0"/>
              <a:t>It is artificial intelligence (AI) software</a:t>
            </a:r>
          </a:p>
          <a:p>
            <a:r>
              <a:rPr lang="en-US" dirty="0"/>
              <a:t>Simulates conversations with a user in natural language</a:t>
            </a:r>
          </a:p>
          <a:p>
            <a:r>
              <a:rPr lang="en-US" dirty="0"/>
              <a:t>Work independently from a human operator</a:t>
            </a:r>
          </a:p>
          <a:p>
            <a:r>
              <a:rPr lang="en-US" dirty="0"/>
              <a:t>Respond based on the knowledge database available to it at that point in time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4109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4C380-9EB8-45FE-AA06-C77254C4B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Chat bots can help, but….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12107-2B84-4F95-9099-188E3EE71732}"/>
              </a:ext>
            </a:extLst>
          </p:cNvPr>
          <p:cNvSpPr txBox="1"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Bots are hard to create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Lots of cost to maintain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Friction between subject matter experts with answer and the developers who create bots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Limited integration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 personal experience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078D90-1FFD-4AB1-9D66-657F49B2C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766" r="13729"/>
          <a:stretch/>
        </p:blipFill>
        <p:spPr>
          <a:xfrm>
            <a:off x="20" y="8888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672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953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DEE9-D094-48B3-87DA-3AE454AB4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Power Virtual Agent?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881C8-7AA2-4643-9E9A-962E5C9C5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Software-as-a-service (SaaS) Offering</a:t>
            </a:r>
          </a:p>
          <a:p>
            <a:r>
              <a:rPr lang="en-US" sz="2400" dirty="0"/>
              <a:t>Create Powerful Bots</a:t>
            </a:r>
          </a:p>
          <a:p>
            <a:r>
              <a:rPr lang="en-US" sz="2400" dirty="0"/>
              <a:t>No Code Graphical Interface</a:t>
            </a:r>
          </a:p>
          <a:p>
            <a:r>
              <a:rPr lang="en-US" sz="2400" dirty="0"/>
              <a:t>Eliminates Gap between the SMEs and Development Team</a:t>
            </a:r>
          </a:p>
          <a:p>
            <a:r>
              <a:rPr lang="en-US" sz="2400" dirty="0"/>
              <a:t>Minimize IT Effort to deploy</a:t>
            </a:r>
          </a:p>
          <a:p>
            <a:r>
              <a:rPr lang="en-US" sz="2400" dirty="0"/>
              <a:t>Microsoft’s Powerful Conversational AI Capabilities</a:t>
            </a:r>
          </a:p>
          <a:p>
            <a:r>
              <a:rPr lang="en-US" sz="2400" dirty="0"/>
              <a:t>Offers Personalized Experiences</a:t>
            </a:r>
          </a:p>
          <a:p>
            <a:r>
              <a:rPr lang="en-US" sz="2400" dirty="0"/>
              <a:t>Reduce Costs</a:t>
            </a:r>
          </a:p>
          <a:p>
            <a:r>
              <a:rPr lang="en-US" sz="2400" dirty="0"/>
              <a:t>Measure Performance</a:t>
            </a:r>
          </a:p>
          <a:p>
            <a:r>
              <a:rPr lang="en-US" sz="2400" dirty="0"/>
              <a:t>Improve Customer Satisfaction</a:t>
            </a:r>
          </a:p>
          <a:p>
            <a:r>
              <a:rPr lang="en-US" sz="2400" dirty="0"/>
              <a:t>Limitless extensibility with Bot Framework Skills (Preview)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2" descr="Image result for Thinking smiley?">
            <a:extLst>
              <a:ext uri="{FF2B5EF4-FFF2-40B4-BE49-F238E27FC236}">
                <a16:creationId xmlns:a16="http://schemas.microsoft.com/office/drawing/2014/main" id="{CF28A5F2-475D-40EC-BFDC-2DAA6D5A7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343" y="1857861"/>
            <a:ext cx="4012495" cy="401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92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239AFE-88DD-4B31-918E-4AC2BE004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3535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4565A"/>
      </a:dk2>
      <a:lt2>
        <a:srgbClr val="E7E8E9"/>
      </a:lt2>
      <a:accent1>
        <a:srgbClr val="732773"/>
      </a:accent1>
      <a:accent2>
        <a:srgbClr val="54565A"/>
      </a:accent2>
      <a:accent3>
        <a:srgbClr val="A442DC"/>
      </a:accent3>
      <a:accent4>
        <a:srgbClr val="7B7E83"/>
      </a:accent4>
      <a:accent5>
        <a:srgbClr val="D8D9DA"/>
      </a:accent5>
      <a:accent6>
        <a:srgbClr val="B564E3"/>
      </a:accent6>
      <a:hlink>
        <a:srgbClr val="0563C1"/>
      </a:hlink>
      <a:folHlink>
        <a:srgbClr val="0563C1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C27F6A29DBC5499A29145CCF8A6FEF" ma:contentTypeVersion="15" ma:contentTypeDescription="Create a new document." ma:contentTypeScope="" ma:versionID="6246174e4d2cd2c090d202f34aec6975">
  <xsd:schema xmlns:xsd="http://www.w3.org/2001/XMLSchema" xmlns:xs="http://www.w3.org/2001/XMLSchema" xmlns:p="http://schemas.microsoft.com/office/2006/metadata/properties" xmlns:ns2="bb5988d6-8fef-43bf-8684-73b55c79ce34" xmlns:ns3="3dd97c74-5ef0-47a1-a0c0-112a138906c0" targetNamespace="http://schemas.microsoft.com/office/2006/metadata/properties" ma:root="true" ma:fieldsID="ccc0b60ace2116ecc5954db4535ae426" ns2:_="" ns3:_="">
    <xsd:import namespace="bb5988d6-8fef-43bf-8684-73b55c79ce34"/>
    <xsd:import namespace="3dd97c74-5ef0-47a1-a0c0-112a138906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5988d6-8fef-43bf-8684-73b55c79ce3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d97c74-5ef0-47a1-a0c0-112a138906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93E399-B7C0-4928-92D2-F2F6C5F27F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5988d6-8fef-43bf-8684-73b55c79ce34"/>
    <ds:schemaRef ds:uri="3dd97c74-5ef0-47a1-a0c0-112a138906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BD89D9-7255-4D5A-82E5-E966CAEE4330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3dd97c74-5ef0-47a1-a0c0-112a138906c0"/>
    <ds:schemaRef ds:uri="bb5988d6-8fef-43bf-8684-73b55c79ce34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4178</TotalTime>
  <Words>760</Words>
  <Application>Microsoft Office PowerPoint</Application>
  <PresentationFormat>Widescreen</PresentationFormat>
  <Paragraphs>162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Gill Sans MT</vt:lpstr>
      <vt:lpstr>Klavika Medium Condensed</vt:lpstr>
      <vt:lpstr>Segoe UI Black</vt:lpstr>
      <vt:lpstr>Segoe UI Semibold</vt:lpstr>
      <vt:lpstr>Segoe UI Semilight</vt:lpstr>
      <vt:lpstr>Wingdings</vt:lpstr>
      <vt:lpstr>Office Theme</vt:lpstr>
      <vt:lpstr>GLOBAL POWER PLATFORM BOOTCAMP</vt:lpstr>
      <vt:lpstr>Deep Dive to Power Virtual Agents</vt:lpstr>
      <vt:lpstr>Who Am I ?</vt:lpstr>
      <vt:lpstr>Session‘s Agenda</vt:lpstr>
      <vt:lpstr>Introduction</vt:lpstr>
      <vt:lpstr>What are Chat Bots?</vt:lpstr>
      <vt:lpstr>Chat bots can help, but….</vt:lpstr>
      <vt:lpstr>What is Power Virtual Agent?</vt:lpstr>
      <vt:lpstr>Administration</vt:lpstr>
      <vt:lpstr>Administration</vt:lpstr>
      <vt:lpstr>Author &amp; Edit</vt:lpstr>
      <vt:lpstr>Building Blocks</vt:lpstr>
      <vt:lpstr>Topics</vt:lpstr>
      <vt:lpstr>Entities</vt:lpstr>
      <vt:lpstr>Authoring Canvas</vt:lpstr>
      <vt:lpstr>Security : End User Auth.</vt:lpstr>
      <vt:lpstr>Authentication to Power Virtual Agents</vt:lpstr>
      <vt:lpstr>Publish &amp; Integrate</vt:lpstr>
      <vt:lpstr>Publish your bot</vt:lpstr>
      <vt:lpstr>Integrate</vt:lpstr>
      <vt:lpstr>Monitoring</vt:lpstr>
      <vt:lpstr>Monitor &amp; Diagnose</vt:lpstr>
      <vt:lpstr>Community &amp; Support</vt:lpstr>
      <vt:lpstr>Community &amp; Support</vt:lpstr>
      <vt:lpstr>Limits &amp; Boundaries</vt:lpstr>
      <vt:lpstr>Creation of Bot </vt:lpstr>
      <vt:lpstr>Any Questions?</vt:lpstr>
      <vt:lpstr>Please fill out the survey!  &amp; Win Swags!!</vt:lpstr>
      <vt:lpstr>Thank You For Attending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POWER PLATFORM BOOTCAMP</dc:title>
  <dc:creator>Saurabh Goyal</dc:creator>
  <cp:lastModifiedBy>Saurabh Goyal</cp:lastModifiedBy>
  <cp:revision>72</cp:revision>
  <dcterms:created xsi:type="dcterms:W3CDTF">2020-02-12T11:16:04Z</dcterms:created>
  <dcterms:modified xsi:type="dcterms:W3CDTF">2020-02-15T09:11:33Z</dcterms:modified>
</cp:coreProperties>
</file>